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1"/>
  </p:sldMasterIdLst>
  <p:notesMasterIdLst>
    <p:notesMasterId r:id="rId20"/>
  </p:notesMasterIdLst>
  <p:sldIdLst>
    <p:sldId id="256" r:id="rId2"/>
    <p:sldId id="257" r:id="rId3"/>
    <p:sldId id="258" r:id="rId4"/>
    <p:sldId id="262" r:id="rId5"/>
    <p:sldId id="263" r:id="rId6"/>
    <p:sldId id="264" r:id="rId7"/>
    <p:sldId id="265" r:id="rId8"/>
    <p:sldId id="267" r:id="rId9"/>
    <p:sldId id="269" r:id="rId10"/>
    <p:sldId id="271" r:id="rId11"/>
    <p:sldId id="282" r:id="rId12"/>
    <p:sldId id="273" r:id="rId13"/>
    <p:sldId id="275" r:id="rId14"/>
    <p:sldId id="276" r:id="rId15"/>
    <p:sldId id="277" r:id="rId16"/>
    <p:sldId id="283" r:id="rId17"/>
    <p:sldId id="279" r:id="rId18"/>
    <p:sldId id="281" r:id="rId19"/>
  </p:sldIdLst>
  <p:sldSz cx="12192000" cy="6858000"/>
  <p:notesSz cx="6797675" cy="99298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38" userDrawn="1">
          <p15:clr>
            <a:srgbClr val="A4A3A4"/>
          </p15:clr>
        </p15:guide>
        <p15:guide id="2" pos="7242" userDrawn="1">
          <p15:clr>
            <a:srgbClr val="A4A3A4"/>
          </p15:clr>
        </p15:guide>
        <p15:guide id="3" orient="horz" pos="648" userDrawn="1">
          <p15:clr>
            <a:srgbClr val="A4A3A4"/>
          </p15:clr>
        </p15:guide>
        <p15:guide id="4" orient="horz" pos="777" userDrawn="1">
          <p15:clr>
            <a:srgbClr val="A4A3A4"/>
          </p15:clr>
        </p15:guide>
        <p15:guide id="5" orient="horz" pos="3906" userDrawn="1">
          <p15:clr>
            <a:srgbClr val="A4A3A4"/>
          </p15:clr>
        </p15:guide>
        <p15:guide id="6" orient="horz" pos="86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张 琦" initials="张" lastIdx="2" clrIdx="0">
    <p:extLst>
      <p:ext uri="{19B8F6BF-5375-455C-9EA6-DF929625EA0E}">
        <p15:presenceInfo xmlns:p15="http://schemas.microsoft.com/office/powerpoint/2012/main" userId="cd8e6d8955864c7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7C57"/>
    <a:srgbClr val="984708"/>
    <a:srgbClr val="F79E79"/>
    <a:srgbClr val="E0A97E"/>
    <a:srgbClr val="0000FA"/>
    <a:srgbClr val="497EBB"/>
    <a:srgbClr val="AA2426"/>
    <a:srgbClr val="AA2527"/>
    <a:srgbClr val="2E7E92"/>
    <a:srgbClr val="F9FB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05" autoAdjust="0"/>
    <p:restoredTop sz="67533" autoAdjust="0"/>
  </p:normalViewPr>
  <p:slideViewPr>
    <p:cSldViewPr snapToGrid="0" showGuides="1">
      <p:cViewPr varScale="1">
        <p:scale>
          <a:sx n="57" d="100"/>
          <a:sy n="57" d="100"/>
        </p:scale>
        <p:origin x="1862" y="58"/>
      </p:cViewPr>
      <p:guideLst>
        <p:guide pos="438"/>
        <p:guide pos="7242"/>
        <p:guide orient="horz" pos="648"/>
        <p:guide orient="horz" pos="777"/>
        <p:guide orient="horz" pos="3906"/>
        <p:guide orient="horz" pos="867"/>
      </p:guideLst>
    </p:cSldViewPr>
  </p:slideViewPr>
  <p:outlineViewPr>
    <p:cViewPr>
      <p:scale>
        <a:sx n="33" d="100"/>
        <a:sy n="33" d="100"/>
      </p:scale>
      <p:origin x="0" y="-15284"/>
    </p:cViewPr>
  </p:outlineViewPr>
  <p:notesTextViewPr>
    <p:cViewPr>
      <p:scale>
        <a:sx n="3" d="2"/>
        <a:sy n="3" d="2"/>
      </p:scale>
      <p:origin x="0" y="0"/>
    </p:cViewPr>
  </p:notesTextViewPr>
  <p:sorterViewPr>
    <p:cViewPr>
      <p:scale>
        <a:sx n="125" d="100"/>
        <a:sy n="125" d="100"/>
      </p:scale>
      <p:origin x="0" y="0"/>
    </p:cViewPr>
  </p:sorterViewPr>
  <p:notesViewPr>
    <p:cSldViewPr snapToGrid="0">
      <p:cViewPr varScale="1">
        <p:scale>
          <a:sx n="87" d="100"/>
          <a:sy n="87" d="100"/>
        </p:scale>
        <p:origin x="3384" y="9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b="0" i="0">
                <a:latin typeface="Times New Roman" panose="02020603050405020304" pitchFamily="18" charset="0"/>
              </a:defRPr>
            </a:lvl1pPr>
          </a:lstStyle>
          <a:p>
            <a:endParaRPr lang="zh-CN" altLang="en-US" dirty="0"/>
          </a:p>
        </p:txBody>
      </p:sp>
      <p:sp>
        <p:nvSpPr>
          <p:cNvPr id="3" name="日期占位符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b="0" i="0">
                <a:latin typeface="Times New Roman" panose="02020603050405020304" pitchFamily="18" charset="0"/>
              </a:defRPr>
            </a:lvl1pPr>
          </a:lstStyle>
          <a:p>
            <a:fld id="{243FCA58-43CF-4E21-8520-7908B973FE41}" type="datetimeFigureOut">
              <a:rPr lang="zh-CN" altLang="en-US" smtClean="0"/>
              <a:pPr/>
              <a:t>2026/8/2</a:t>
            </a:fld>
            <a:endParaRPr lang="zh-CN" altLang="en-US" dirty="0"/>
          </a:p>
        </p:txBody>
      </p:sp>
      <p:sp>
        <p:nvSpPr>
          <p:cNvPr id="4" name="幻灯片图像占位符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b="0" i="0">
                <a:latin typeface="Times New Roman" panose="02020603050405020304" pitchFamily="18" charset="0"/>
              </a:defRPr>
            </a:lvl1pPr>
          </a:lstStyle>
          <a:p>
            <a:endParaRPr lang="zh-CN" altLang="en-US" dirty="0"/>
          </a:p>
        </p:txBody>
      </p:sp>
      <p:sp>
        <p:nvSpPr>
          <p:cNvPr id="7" name="灯片编号占位符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b="0" i="0">
                <a:latin typeface="Times New Roman" panose="02020603050405020304" pitchFamily="18" charset="0"/>
              </a:defRPr>
            </a:lvl1pPr>
          </a:lstStyle>
          <a:p>
            <a:fld id="{429CD0E4-E24C-42E7-8E5F-A1F7897ECC05}" type="slidenum">
              <a:rPr lang="zh-CN" altLang="en-US" smtClean="0"/>
              <a:pPr/>
              <a:t>‹#›</a:t>
            </a:fld>
            <a:endParaRPr lang="zh-CN" altLang="en-US" dirty="0"/>
          </a:p>
        </p:txBody>
      </p:sp>
    </p:spTree>
    <p:extLst>
      <p:ext uri="{BB962C8B-B14F-4D97-AF65-F5344CB8AC3E}">
        <p14:creationId xmlns:p14="http://schemas.microsoft.com/office/powerpoint/2010/main" val="1535874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Times New Roman" panose="02020603050405020304" pitchFamily="18"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Good afternoon everyone. I am very glad to present our work, SCOPE — a Spatio-Temporal Collaborative Caching and Proactive Transfer framework for Low Earth Orbit satellite networks. The core idea of this work is to rethink satellite content caching jointly in two dimensions: spatially, we organize satellites into latency-bounded collaboration groups so that their isolated storage can be pooled; and temporally, we proactively migrate high-value content from leaving satellites to entering ones during the handover window, so users never feel the cold-start. I will walk you through the motivation, the design, and the evaluation.</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Putting space and time together gives us the user-visible workflow. Every request walks through three phases. First, the satellite checks its own cache; a hit is served in a single hop. On a miss, phase two queries the rest of the cache group over inter-satellite links — still entirely in space, with latency bounded by tau. Only if both phases miss do we fall back to the ground station and origin CDN, and we cache that response for next time. In our traces, sixty-two percent of requests are answered locally and another twenty-three percent through cooperative lookup, leaving just fifteen percent for the ground link.</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We have presented the spatial and temporal coordination machinery of SCOPE. Now we ask the empirical question: how well does it actually work in flight? We evaluate three properties one by one. Robustness — does the cache-hit ratio hold up under different handover intensities? Service Continuity — can users perceive a smooth quality of experience over a real 15-minute Starlink trace, with no latency cliffs at handover boundaries? And finally Cost-Benefit — is the inter-satellite-link overhead we pay reasonable compared to the ground-satellite-link traffic we save? All experiments use a real Starlink constellation snapshot and three competitive baselines.</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a:t>Now we move to the experimental setup. We built a discrete-event simulator in Python, driven by real-world TLE data of the Starlink Shell-1 constellation at 550-kilometer altitude and 53-degree inclination. The ISL bandwidth between satellites is bounded by the handover-window duration, reflecting the real physical-layer time and spectrum constraints. The workload follows a Zipf distribution with skewness 1.3, and the content model includes both heavy-head video objects and long-tail web or text objects. Inside each collaboration group, we use a single-copy storage policy, so every handover can remove unique cached data and stress the migration algorithm. We compare four strategies: No-Handover as the static baseline, Size-based migration, Popularity-based migration, and SCOPE, our spatio-temporal aware approach.</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We start with a robustness stress test. We vary N_out, the number of satellites leaving the group simultaneously, from zero to six.</a:t>
            </a:r>
          </a:p>
          <a:p>
            <a:r>
              <a:t>Figure 6 on the left shows the cache hit ratio. As more satellites leave, all strategies degrade, because the lost unique data grows linearly with N_out and quickly saturates the ISL bandwidth.</a:t>
            </a:r>
          </a:p>
          <a:p>
            <a:r>
              <a:t>But SCOPE stays remarkably flat: at N_out equals six, SCOPE still keeps the hit ratio around 73 percent, while Popularity-based drops to 40 percent, Size-based to 33 percent, and No-Handover collapses to 16 percent.</a:t>
            </a:r>
          </a:p>
          <a:p>
            <a:r>
              <a:t>Figure 7 on the right tells the same story for latency. SCOPE's latency stays around 190 milliseconds even at the worst churn level, while the baselines balloon to between 380 and 540 milliseconds.</a:t>
            </a:r>
          </a:p>
          <a:p>
            <a:r>
              <a:t>Why? Size-based fills the bandwidth with unpopular junk files; Popularity-based exhausts bandwidth after migrating just a few large videos. SCOPE picks high-value, bandwidth-efficient items and therefore preserves performance.</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Next we look at service continuity through a 15-minute time-series trace in the US region. There are three handover events at minute 3, minute 8, and minute 13, with one, three, and two satellites leaving respectively.</a:t>
            </a:r>
          </a:p>
          <a:p>
            <a:r>
              <a:rPr dirty="0"/>
              <a:t>Figure 8 shows the real-time cache hit ratio. The baselines all show clear cliffs at each event: hit ratio drops by 10 to 18 percentage points and recovers only slowly through the cache warm-up. The No-Handover line is the worst — it crashes below 60 percent.</a:t>
            </a:r>
          </a:p>
          <a:p>
            <a:r>
              <a:rPr dirty="0"/>
              <a:t>Figure 9 shows the real-time latency, mirroring the same pattern: baselines spike past 220 milliseconds.</a:t>
            </a:r>
          </a:p>
          <a:p>
            <a:r>
              <a:rPr dirty="0"/>
              <a:t>SCOPE, in contrast, remains nearly steady across the entire trace. The hit ratio stays above 77 percent and the latency hovers around 140 milliseconds. This is because SCOPE proactively migrates high-value-density content via ISLs before the physical handover, so entering satellites already serve users with a warm cache the moment they take over.</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Now the cost-benefit analysis. We measure ISL bandwidth consumption as the cost, and GSL traffic offloaded compared to No-Handover as the benefit.</a:t>
            </a:r>
          </a:p>
          <a:p>
            <a:r>
              <a:t>Look at Figure 10. Size-based has the lowest cost — only 3.2 gigabytes of ISL — but it also produces almost no real benefit, just 25 gigabytes of GSL offloading.</a:t>
            </a:r>
          </a:p>
          <a:p>
            <a:r>
              <a:t>Popularity-based has the highest ISL cost at 15 gigabytes, because it tries to migrate large video files, yet its benefit is only 85 gigabytes, lower than SCOPE.</a:t>
            </a:r>
          </a:p>
          <a:p>
            <a:r>
              <a:t>SCOPE sits at the sweet spot: with 10.5 gigabytes of ISL bandwidth — moderate cost — it offloads 128 gigabytes of GSL traffic, which is the highest benefit by a clear margin.</a:t>
            </a:r>
          </a:p>
          <a:p>
            <a:r>
              <a:t>This validates that the value-density-based selection truly maximizes the utility of every byte transferred over the satellite constellation.</a:t>
            </a: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We have shown that SCOPE delivers strong empirical wins across robustness, continuity, and cost-benefit. In this final part, let me consolidate the story. First, I will recap the conclusion: what exactly the satellite-CDN community should take away from this work. Second, I will briefly position SCOPE against related literature — most prior LEO-cache work is either per-satellite or replication-only, and does not exploit predictable orbital geometry. Third, I will outline three future directions we believe are worth pursuing: energy-aware migration with limited solar budgets, inter-constellation cooperation across providers, and resilience under partial inter-satellite-link failures or DDoS conditions.</a:t>
            </a:r>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Let me wrap up. The problem we tackled is the cache island challenge in LEO satellite CDNs, caused by two intrinsic facts: high orbital mobility and very limited onboard storage. Together they produce a cold-start cliff at every service handover — entering satellites land with empty caches and users feel the pain.</a:t>
            </a:r>
          </a:p>
          <a:p>
            <a:r>
              <a:rPr dirty="0"/>
              <a:t>Our solution, SCOPE, jointly optimizes cache management along two dimensions. Spatially, it pools isolated storage resources via latency-constrained grouping so that nearby satellites act as one logical cache. Temporally, it maintains service continuity through proactive content migration, driven by the value-density metric, during the predictable handover windows.</a:t>
            </a:r>
          </a:p>
          <a:p>
            <a:r>
              <a:rPr dirty="0"/>
              <a:t>Driven by real Starlink TLE traces, SCOPE delivers three results that matter to operators: a cache hit ratio above 77 percent that holds steady through handovers, a latency around 140 milliseconds with no cliffs at the event boundaries, and over 50 percent of ground-satellite-link traffic offloaded — about 128 GB of GSL relief for only 10.5 GB of ISL spend.</a:t>
            </a:r>
          </a:p>
          <a:p>
            <a:r>
              <a:rPr dirty="0"/>
              <a:t>In short, SCOPE turns the isolated, drifting satellite caches into one coherent CDN fabric.</a:t>
            </a:r>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That brings me to the end of the talk. Thank you very much for your attention, and I am very happy to take any questions.</a:t>
            </a:r>
          </a:p>
          <a:p>
            <a:r>
              <a:rPr dirty="0"/>
              <a:t>To recap in one sentence: SCOPE is a spatial-temporal cache collaboration framework that keeps LEO satellite CDNs continuous and efficient — more hits, lower and smoother latency, and significantly less ground-satellite traffic.</a:t>
            </a:r>
          </a:p>
          <a:p>
            <a:r>
              <a:rPr dirty="0"/>
              <a:t>I will be glad to discuss any aspect: the value-density metric, the grouping policy, the simulator setup, or the future directions. Thank you.</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presentation is organized into four parts. First, I will introduce the background and motivation, especially why isolated caching breaks down under the high mobility of LEO satellites. Then I will present the design of SCOPE, including its spatial collaboration and its temporal proactive transfer mechanism. After that, I will show our evaluation results from three perspectives: robustness, service continuity, and cost-efficiency. Finally, I will conclude the talk and discuss related work.</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a:t>This merged motivation slide combines the original background, LEO edge caching, cache-island problem, and spatial-feasibility observation. I first introduce why LEO constellations are a promising substrate for Satellite Edge Caching: compared with GEO systems, LEO offers lower latency and higher throughput, and modern satellites increasingly have onboard storage and computation. Then I explain the core problem. Because LEO coverage shifts every three to four minutes, terrestrial CDN strategies cannot be directly reused; every handover may replace a warm, region-relevant cache with a cold or irrelevant one, creating the cache-island effect. Finally, I point to the Starlink snapshot on the right: the constellation is dense enough that many neighboring satellites are connected through ISLs, so resource pooling is physically feasible. This leads directly to SCOPE: we need spatial collaboration among nearby satellites and proactive transfer before handover, instead of treating each satellite as an isolated cache.</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Our second observation is about high temporal dynamics. We analyzed the Starlink Shell-1 trace and recorded satellite Enter and Leave events for different ground regions. As you can see in Figure 3, between t equals six minutes and t equals seven minutes, a batch of warm satellites leaves the US group while a new batch of cold satellites enters. Figure 4 quantifies the impact: the regional cache hit rate suffers a precipitous decline, from seventy-two percent down to thirty percent, exactly as those region-relevant satellites depart. Without intervention, the entering satellites stay cold for a long passive recovery period, during which users have to fetch data from the ground, sharply increasing access latency. Crucially — and this is the key insight — the leaving and entering sets actually coexist for a brief window, roughly thirty seconds. This temporal overlap gives us a concrete chance to execute proactive cache handover before the physical link breaks. We will exploit exactly this window in our design.</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Identifying the handover window is only the first step. We must also make sure we use this limited time efficiently. Our design is motivated by two key asymmetries between leaving and entering satellites. The first is content value asymmetry. User requests follow a Zipf distribution, meaning a small number of items receive most of the requests. Leaving satellites, having served the current region for some time, hold exactly these high-value, region-relevant items, which were identified through historical traffic. The second is regional relevance asymmetry. Entering satellites, on the other hand, typically carry content that was popular in their previous service region, which is largely irrelevant to the new hotspot — that storage is essentially wasted. These two asymmetries together drive our value-aware spatio-temporal migration strategy: during the brief handover window, push high-value content from leaving satellites to suitable entering ones, so the new satellites arrive warm rather than cold.</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Welcome to Part 2 — the design of SCOPE. After establishing why stand-alone caches in LEO suffer from cache-island effects and cold-start dips, we now show how SCOPE addresses both. Design unfolds along two coordination dimensions: spatial cooperation via latency-bounded cliques, and temporal continuity via value-aware predictive migration. We will close with the three-phase content-retrieval workflow that ties everything together.</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Figure 5 shows the SCOPE architecture. The ground segment runs the SCOPE controller, which has two logical modules: Member Management decides how satellites are grouped into cache cliques and which satellite should transfer cached content to whom; Cache Management runs on each satellite, handles local queries and executes the transfers. A user request follows a three-phase retrieval workflow: first the local cache, then a cooperative inter-satellite lookup, and finally a ground-station fallback to the origin CDN. This split lets the heavy planning live on the ground while satellites only execute lightweight decisions.</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first design decision is who can cooperate with whom. We model the visible constellation as an inter-satellite link graph and keep only edges whose one-way latency stays under a threshold tau. Any valid cache group must therefore be a clique in that graph, so that every member can reach every other member within tau milliseconds. Although clique enumeration is NP-hard in general, the ISL graph is sparse and short-diameter, so a Bron-Kerbosch search with orbital pruning finishes within seconds for Starlink-scale topologies. The right-hand schematic shows the idea: the orange triangle is one such latency-bounded clique.</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a:t>Unlike terrestrial CDNs, LEO satellites move on deterministic orbits, so SCOPE turns handovers from a reactive event into a planned one. The controller projects each satellite footprint onto every group region using TLE ephemerides, obtaining an enter time and a leave time for every satellite-group pair. Before a leave event, while leaving and entering satellites still overlap, SCOPE schedules a migration job. The key is not to migrate arbitrary bytes: SCOPE scores cached objects by popularity, remaining time-to-live, and locality, then transfers only the top-K high-value objects and skips stale or soon-expiring content. In this way, the overlap window is used for value-aware migration rather than bandwidth-wasting replication.</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7" name="图片 6"/>
          <p:cNvPicPr>
            <a:picLocks noChangeAspect="1"/>
          </p:cNvPicPr>
          <p:nvPr/>
        </p:nvPicPr>
        <p:blipFill>
          <a:blip r:embed="rId2" cstate="print"/>
          <a:stretch>
            <a:fillRect/>
          </a:stretch>
        </p:blipFill>
        <p:spPr>
          <a:xfrm>
            <a:off x="0" y="0"/>
            <a:ext cx="12192000" cy="6858000"/>
          </a:xfrm>
          <a:prstGeom prst="rect">
            <a:avLst/>
          </a:prstGeom>
        </p:spPr>
      </p:pic>
      <p:sp>
        <p:nvSpPr>
          <p:cNvPr id="2" name="标题 1"/>
          <p:cNvSpPr>
            <a:spLocks noGrp="1"/>
          </p:cNvSpPr>
          <p:nvPr>
            <p:ph type="ctrTitle"/>
          </p:nvPr>
        </p:nvSpPr>
        <p:spPr>
          <a:xfrm>
            <a:off x="914400" y="2185854"/>
            <a:ext cx="10363200" cy="982787"/>
          </a:xfrm>
        </p:spPr>
        <p:txBody>
          <a:bodyPr bIns="108000">
            <a:normAutofit/>
          </a:bodyPr>
          <a:lstStyle>
            <a:lvl1pPr>
              <a:defRPr sz="4400" b="1">
                <a:solidFill>
                  <a:schemeClr val="tx1"/>
                </a:solidFill>
                <a:latin typeface="微软雅黑" panose="020B0503020204020204" pitchFamily="34" charset="-122"/>
                <a:ea typeface="微软雅黑" panose="020B0503020204020204" pitchFamily="34" charset="-122"/>
              </a:defRPr>
            </a:lvl1pPr>
          </a:lstStyle>
          <a:p>
            <a:r>
              <a:rPr lang="zh-CN" altLang="en-US"/>
              <a:t>单击此处编辑母版标题样式</a:t>
            </a:r>
            <a:endParaRPr lang="zh-CN" altLang="en-US" dirty="0"/>
          </a:p>
        </p:txBody>
      </p:sp>
      <p:sp>
        <p:nvSpPr>
          <p:cNvPr id="3" name="副标题 2"/>
          <p:cNvSpPr>
            <a:spLocks noGrp="1"/>
          </p:cNvSpPr>
          <p:nvPr>
            <p:ph type="subTitle" idx="1"/>
          </p:nvPr>
        </p:nvSpPr>
        <p:spPr>
          <a:xfrm>
            <a:off x="914401" y="3168641"/>
            <a:ext cx="10363200" cy="1043141"/>
          </a:xfrm>
        </p:spPr>
        <p:txBody>
          <a:bodyPr tIns="108000">
            <a:normAutofit/>
          </a:bodyPr>
          <a:lstStyle>
            <a:lvl1pPr marL="0" indent="0" algn="ctr">
              <a:buNone/>
              <a:defRPr sz="3200" b="1">
                <a:solidFill>
                  <a:schemeClr val="tx1"/>
                </a:solidFill>
                <a:latin typeface="微软雅黑" panose="020B0503020204020204" pitchFamily="34" charset="-122"/>
                <a:ea typeface="微软雅黑" panose="020B0503020204020204" pitchFamily="34" charset="-122"/>
              </a:defRPr>
            </a:lvl1pPr>
            <a:lvl2pPr marL="257168" indent="0" algn="ctr">
              <a:buNone/>
              <a:defRPr>
                <a:solidFill>
                  <a:schemeClr val="tx1">
                    <a:tint val="75000"/>
                  </a:schemeClr>
                </a:solidFill>
              </a:defRPr>
            </a:lvl2pPr>
            <a:lvl3pPr marL="514337" indent="0" algn="ctr">
              <a:buNone/>
              <a:defRPr>
                <a:solidFill>
                  <a:schemeClr val="tx1">
                    <a:tint val="75000"/>
                  </a:schemeClr>
                </a:solidFill>
              </a:defRPr>
            </a:lvl3pPr>
            <a:lvl4pPr marL="771506" indent="0" algn="ctr">
              <a:buNone/>
              <a:defRPr>
                <a:solidFill>
                  <a:schemeClr val="tx1">
                    <a:tint val="75000"/>
                  </a:schemeClr>
                </a:solidFill>
              </a:defRPr>
            </a:lvl4pPr>
            <a:lvl5pPr marL="1028675" indent="0" algn="ctr">
              <a:buNone/>
              <a:defRPr>
                <a:solidFill>
                  <a:schemeClr val="tx1">
                    <a:tint val="75000"/>
                  </a:schemeClr>
                </a:solidFill>
              </a:defRPr>
            </a:lvl5pPr>
            <a:lvl6pPr marL="1285843" indent="0" algn="ctr">
              <a:buNone/>
              <a:defRPr>
                <a:solidFill>
                  <a:schemeClr val="tx1">
                    <a:tint val="75000"/>
                  </a:schemeClr>
                </a:solidFill>
              </a:defRPr>
            </a:lvl6pPr>
            <a:lvl7pPr marL="1543012" indent="0" algn="ctr">
              <a:buNone/>
              <a:defRPr>
                <a:solidFill>
                  <a:schemeClr val="tx1">
                    <a:tint val="75000"/>
                  </a:schemeClr>
                </a:solidFill>
              </a:defRPr>
            </a:lvl7pPr>
            <a:lvl8pPr marL="1800180" indent="0" algn="ctr">
              <a:buNone/>
              <a:defRPr>
                <a:solidFill>
                  <a:schemeClr val="tx1">
                    <a:tint val="75000"/>
                  </a:schemeClr>
                </a:solidFill>
              </a:defRPr>
            </a:lvl8pPr>
            <a:lvl9pPr marL="2057348" indent="0" algn="ctr">
              <a:buNone/>
              <a:defRPr>
                <a:solidFill>
                  <a:schemeClr val="tx1">
                    <a:tint val="75000"/>
                  </a:schemeClr>
                </a:solidFill>
              </a:defRPr>
            </a:lvl9pPr>
          </a:lstStyle>
          <a:p>
            <a:r>
              <a:rPr lang="zh-CN" altLang="en-US"/>
              <a:t>单击此处编辑母版副标题样式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6" name="图片 5"/>
          <p:cNvPicPr>
            <a:picLocks noChangeAspect="1"/>
          </p:cNvPicPr>
          <p:nvPr/>
        </p:nvPicPr>
        <p:blipFill>
          <a:blip r:embed="rId2" cstate="print"/>
          <a:stretch>
            <a:fillRect/>
          </a:stretch>
        </p:blipFill>
        <p:spPr>
          <a:xfrm>
            <a:off x="0" y="1153396"/>
            <a:ext cx="12192000" cy="5715000"/>
          </a:xfrm>
          <a:prstGeom prst="rect">
            <a:avLst/>
          </a:prstGeom>
        </p:spPr>
      </p:pic>
      <p:pic>
        <p:nvPicPr>
          <p:cNvPr id="8" name="图片 7"/>
          <p:cNvPicPr>
            <a:picLocks noChangeAspect="1"/>
          </p:cNvPicPr>
          <p:nvPr userDrawn="1"/>
        </p:nvPicPr>
        <p:blipFill>
          <a:blip r:embed="rId3">
            <a:extLst>
              <a:ext uri="{BEBA8EAE-BF5A-486C-A8C5-ECC9F3942E4B}">
                <a14:imgProps xmlns:a14="http://schemas.microsoft.com/office/drawing/2010/main">
                  <a14:imgLayer r:embed="rId4">
                    <a14:imgEffect>
                      <a14:colorTemperature colorTemp="5000"/>
                    </a14:imgEffect>
                    <a14:imgEffect>
                      <a14:saturation sat="80000"/>
                    </a14:imgEffect>
                  </a14:imgLayer>
                </a14:imgProps>
              </a:ext>
              <a:ext uri="{28A0092B-C50C-407E-A947-70E740481C1C}">
                <a14:useLocalDpi xmlns:a14="http://schemas.microsoft.com/office/drawing/2010/main" val="0"/>
              </a:ext>
            </a:extLst>
          </a:blip>
          <a:stretch>
            <a:fillRect/>
          </a:stretch>
        </p:blipFill>
        <p:spPr>
          <a:xfrm>
            <a:off x="-3175" y="0"/>
            <a:ext cx="12192000" cy="1143000"/>
          </a:xfrm>
          <a:prstGeom prst="rect">
            <a:avLst/>
          </a:prstGeom>
        </p:spPr>
      </p:pic>
      <p:pic>
        <p:nvPicPr>
          <p:cNvPr id="9" name="图片 8"/>
          <p:cNvPicPr>
            <a:picLocks noChangeAspect="1"/>
          </p:cNvPicPr>
          <p:nvPr userDrawn="1"/>
        </p:nvPicPr>
        <p:blipFill>
          <a:blip r:embed="rId3">
            <a:extLst>
              <a:ext uri="{BEBA8EAE-BF5A-486C-A8C5-ECC9F3942E4B}">
                <a14:imgProps xmlns:a14="http://schemas.microsoft.com/office/drawing/2010/main">
                  <a14:imgLayer r:embed="rId4">
                    <a14:imgEffect>
                      <a14:colorTemperature colorTemp="5000"/>
                    </a14:imgEffect>
                    <a14:imgEffect>
                      <a14:saturation sat="80000"/>
                    </a14:imgEffect>
                  </a14:imgLayer>
                </a14:imgProps>
              </a:ext>
              <a:ext uri="{28A0092B-C50C-407E-A947-70E740481C1C}">
                <a14:useLocalDpi xmlns:a14="http://schemas.microsoft.com/office/drawing/2010/main" val="0"/>
              </a:ext>
            </a:extLst>
          </a:blip>
          <a:stretch>
            <a:fillRect/>
          </a:stretch>
        </p:blipFill>
        <p:spPr>
          <a:xfrm>
            <a:off x="0" y="0"/>
            <a:ext cx="12192000" cy="1143000"/>
          </a:xfrm>
          <a:prstGeom prst="rect">
            <a:avLst/>
          </a:prstGeom>
        </p:spPr>
      </p:pic>
      <p:sp>
        <p:nvSpPr>
          <p:cNvPr id="10" name="Title 1"/>
          <p:cNvSpPr>
            <a:spLocks noGrp="1"/>
          </p:cNvSpPr>
          <p:nvPr>
            <p:ph type="title"/>
          </p:nvPr>
        </p:nvSpPr>
        <p:spPr>
          <a:xfrm>
            <a:off x="653143" y="-1787"/>
            <a:ext cx="8831840" cy="1144787"/>
          </a:xfrm>
          <a:ln>
            <a:noFill/>
          </a:ln>
        </p:spPr>
        <p:txBody>
          <a:bodyPr>
            <a:normAutofit/>
          </a:bodyPr>
          <a:lstStyle>
            <a:lvl1pPr algn="l">
              <a:defRPr sz="4000" b="0" i="0">
                <a:solidFill>
                  <a:srgbClr val="FFFF00"/>
                </a:solidFill>
                <a:latin typeface="Times New Roman" panose="02020603050405020304" pitchFamily="18" charset="0"/>
                <a:ea typeface="Microsoft YaHei" charset="-122"/>
                <a:cs typeface="Times New Roman" panose="02020603050405020304" pitchFamily="18" charset="0"/>
              </a:defRPr>
            </a:lvl1pPr>
          </a:lstStyle>
          <a:p>
            <a:endParaRPr lang="en-US" dirty="0"/>
          </a:p>
        </p:txBody>
      </p:sp>
      <p:pic>
        <p:nvPicPr>
          <p:cNvPr id="13" name="图片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488158" y="220477"/>
            <a:ext cx="2148516" cy="700257"/>
          </a:xfrm>
          <a:prstGeom prst="rect">
            <a:avLst/>
          </a:prstGeom>
        </p:spPr>
      </p:pic>
      <p:sp>
        <p:nvSpPr>
          <p:cNvPr id="11" name="Content Placeholder 2">
            <a:extLst>
              <a:ext uri="{FF2B5EF4-FFF2-40B4-BE49-F238E27FC236}">
                <a16:creationId xmlns:a16="http://schemas.microsoft.com/office/drawing/2014/main" id="{80474147-C2DC-47A9-B915-74003D563759}"/>
              </a:ext>
            </a:extLst>
          </p:cNvPr>
          <p:cNvSpPr txBox="1">
            <a:spLocks/>
          </p:cNvSpPr>
          <p:nvPr userDrawn="1"/>
        </p:nvSpPr>
        <p:spPr>
          <a:xfrm>
            <a:off x="653143" y="1427966"/>
            <a:ext cx="10939090" cy="5148197"/>
          </a:xfrm>
          <a:prstGeom prst="rect">
            <a:avLst/>
          </a:prstGeom>
        </p:spPr>
        <p:txBody>
          <a:bodyPr/>
          <a:lstStyle>
            <a:lvl1pPr marL="192876" indent="-192876" algn="l" defTabSz="51433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899" indent="-160731" algn="l" defTabSz="514337"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22" indent="-128585" algn="l" defTabSz="514337"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091"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59"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28"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596"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765"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34"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a:buFont typeface="Wingdings" pitchFamily="2" charset="2"/>
              <a:buChar char="q"/>
            </a:pPr>
            <a:endParaRPr lang="en-US" altLang="zh-CN" sz="2400" dirty="0">
              <a:latin typeface="Times New Roman" panose="02020603050405020304" pitchFamily="18" charset="0"/>
              <a:cs typeface="Times New Roman" panose="02020603050405020304" pitchFamily="18" charset="0"/>
            </a:endParaRPr>
          </a:p>
        </p:txBody>
      </p:sp>
      <p:sp>
        <p:nvSpPr>
          <p:cNvPr id="3" name="内容占位符 2">
            <a:extLst>
              <a:ext uri="{FF2B5EF4-FFF2-40B4-BE49-F238E27FC236}">
                <a16:creationId xmlns:a16="http://schemas.microsoft.com/office/drawing/2014/main" id="{5D78E7CF-2834-42E3-9E15-670BCD03C387}"/>
              </a:ext>
            </a:extLst>
          </p:cNvPr>
          <p:cNvSpPr>
            <a:spLocks noGrp="1"/>
          </p:cNvSpPr>
          <p:nvPr>
            <p:ph sz="quarter" idx="10"/>
          </p:nvPr>
        </p:nvSpPr>
        <p:spPr>
          <a:xfrm>
            <a:off x="653143" y="1428750"/>
            <a:ext cx="10573657" cy="4892675"/>
          </a:xfrm>
        </p:spPr>
        <p:txBody>
          <a:bodyPr/>
          <a:lstStyle>
            <a:lvl1pPr marL="192876" indent="-192876">
              <a:buFont typeface="Wingdings" panose="05000000000000000000" pitchFamily="2" charset="2"/>
              <a:buChar char="q"/>
              <a:defRPr sz="3200" b="0" i="0">
                <a:latin typeface="Times New Roman" panose="02020603050405020304" pitchFamily="18" charset="0"/>
              </a:defRPr>
            </a:lvl1pPr>
            <a:lvl2pPr marL="417899" indent="-160731">
              <a:buFont typeface="Wingdings" panose="05000000000000000000" pitchFamily="2" charset="2"/>
              <a:buChar char="§"/>
              <a:defRPr sz="2800" b="0" i="0">
                <a:latin typeface="Times New Roman" panose="02020603050405020304" pitchFamily="18" charset="0"/>
              </a:defRPr>
            </a:lvl2pPr>
            <a:lvl3pPr>
              <a:defRPr sz="2400" b="0" i="0">
                <a:latin typeface="Times New Roman" panose="02020603050405020304" pitchFamily="18" charset="0"/>
              </a:defRPr>
            </a:lvl3pPr>
            <a:lvl4pPr>
              <a:defRPr sz="2000"/>
            </a:lvl4pPr>
            <a:lvl5pPr>
              <a:defRPr sz="1600"/>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D7E3E242-0651-4C53-B79E-0B42CEF24421}" type="datetimeFigureOut">
              <a:rPr lang="zh-CN" altLang="en-US" smtClean="0"/>
              <a:pPr/>
              <a:t>2026/8/2</a:t>
            </a:fld>
            <a:endParaRPr lang="zh-CN" altLang="en-US"/>
          </a:p>
        </p:txBody>
      </p:sp>
      <p:sp>
        <p:nvSpPr>
          <p:cNvPr id="4" name="页脚占位符 3"/>
          <p:cNvSpPr>
            <a:spLocks noGrp="1"/>
          </p:cNvSpPr>
          <p:nvPr>
            <p:ph type="ftr" sz="quarter" idx="11"/>
          </p:nvPr>
        </p:nvSpPr>
        <p:spPr/>
        <p:txBody>
          <a:bodyPr/>
          <a:lstStyle/>
          <a:p>
            <a:endParaRPr lang="zh-CN" altLang="en-US"/>
          </a:p>
        </p:txBody>
      </p:sp>
      <p:pic>
        <p:nvPicPr>
          <p:cNvPr id="7" name="图片 6" descr="未标题-1.png"/>
          <p:cNvPicPr>
            <a:picLocks noChangeAspect="1"/>
          </p:cNvPicPr>
          <p:nvPr/>
        </p:nvPicPr>
        <p:blipFill rotWithShape="1">
          <a:blip r:embed="rId2" cstate="print">
            <a:extLst>
              <a:ext uri="{28A0092B-C50C-407E-A947-70E740481C1C}">
                <a14:useLocalDpi xmlns:a14="http://schemas.microsoft.com/office/drawing/2010/main" val="0"/>
              </a:ext>
            </a:extLst>
          </a:blip>
          <a:srcRect l="24978" t="16693"/>
          <a:stretch/>
        </p:blipFill>
        <p:spPr>
          <a:xfrm>
            <a:off x="0" y="0"/>
            <a:ext cx="12192000" cy="6858001"/>
          </a:xfrm>
          <a:prstGeom prst="rect">
            <a:avLst/>
          </a:prstGeom>
        </p:spPr>
      </p:pic>
      <p:sp>
        <p:nvSpPr>
          <p:cNvPr id="6" name="椭圆 5">
            <a:extLst>
              <a:ext uri="{FF2B5EF4-FFF2-40B4-BE49-F238E27FC236}">
                <a16:creationId xmlns:a16="http://schemas.microsoft.com/office/drawing/2014/main" id="{4152E26A-1A4C-4536-83FF-44EDFD40387F}"/>
              </a:ext>
            </a:extLst>
          </p:cNvPr>
          <p:cNvSpPr/>
          <p:nvPr userDrawn="1"/>
        </p:nvSpPr>
        <p:spPr>
          <a:xfrm>
            <a:off x="90321" y="5704604"/>
            <a:ext cx="986032" cy="965676"/>
          </a:xfrm>
          <a:prstGeom prst="ellipse">
            <a:avLst/>
          </a:prstGeom>
          <a:noFill/>
          <a:ln>
            <a:solidFill>
              <a:srgbClr val="99009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i="0" dirty="0">
              <a:latin typeface="Times New Roman" panose="02020603050405020304" pitchFamily="18"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pic>
        <p:nvPicPr>
          <p:cNvPr id="6" name="图片 5"/>
          <p:cNvPicPr>
            <a:picLocks noChangeAspect="1"/>
          </p:cNvPicPr>
          <p:nvPr/>
        </p:nvPicPr>
        <p:blipFill>
          <a:blip r:embed="rId2" cstate="print"/>
          <a:stretch>
            <a:fillRect/>
          </a:stretch>
        </p:blipFill>
        <p:spPr>
          <a:xfrm>
            <a:off x="0" y="1153396"/>
            <a:ext cx="12192000" cy="5715000"/>
          </a:xfrm>
          <a:prstGeom prst="rect">
            <a:avLst/>
          </a:prstGeom>
        </p:spPr>
      </p:pic>
      <p:pic>
        <p:nvPicPr>
          <p:cNvPr id="8" name="图片 7"/>
          <p:cNvPicPr>
            <a:picLocks noChangeAspect="1"/>
          </p:cNvPicPr>
          <p:nvPr userDrawn="1"/>
        </p:nvPicPr>
        <p:blipFill>
          <a:blip r:embed="rId3">
            <a:extLst>
              <a:ext uri="{BEBA8EAE-BF5A-486C-A8C5-ECC9F3942E4B}">
                <a14:imgProps xmlns:a14="http://schemas.microsoft.com/office/drawing/2010/main">
                  <a14:imgLayer r:embed="rId4">
                    <a14:imgEffect>
                      <a14:colorTemperature colorTemp="5000"/>
                    </a14:imgEffect>
                    <a14:imgEffect>
                      <a14:saturation sat="80000"/>
                    </a14:imgEffect>
                  </a14:imgLayer>
                </a14:imgProps>
              </a:ext>
              <a:ext uri="{28A0092B-C50C-407E-A947-70E740481C1C}">
                <a14:useLocalDpi xmlns:a14="http://schemas.microsoft.com/office/drawing/2010/main" val="0"/>
              </a:ext>
            </a:extLst>
          </a:blip>
          <a:stretch>
            <a:fillRect/>
          </a:stretch>
        </p:blipFill>
        <p:spPr>
          <a:xfrm>
            <a:off x="-3175" y="0"/>
            <a:ext cx="12192000" cy="1143000"/>
          </a:xfrm>
          <a:prstGeom prst="rect">
            <a:avLst/>
          </a:prstGeom>
        </p:spPr>
      </p:pic>
      <p:pic>
        <p:nvPicPr>
          <p:cNvPr id="9" name="图片 8"/>
          <p:cNvPicPr>
            <a:picLocks noChangeAspect="1"/>
          </p:cNvPicPr>
          <p:nvPr userDrawn="1"/>
        </p:nvPicPr>
        <p:blipFill>
          <a:blip r:embed="rId3">
            <a:extLst>
              <a:ext uri="{BEBA8EAE-BF5A-486C-A8C5-ECC9F3942E4B}">
                <a14:imgProps xmlns:a14="http://schemas.microsoft.com/office/drawing/2010/main">
                  <a14:imgLayer r:embed="rId4">
                    <a14:imgEffect>
                      <a14:colorTemperature colorTemp="5000"/>
                    </a14:imgEffect>
                    <a14:imgEffect>
                      <a14:saturation sat="80000"/>
                    </a14:imgEffect>
                  </a14:imgLayer>
                </a14:imgProps>
              </a:ext>
              <a:ext uri="{28A0092B-C50C-407E-A947-70E740481C1C}">
                <a14:useLocalDpi xmlns:a14="http://schemas.microsoft.com/office/drawing/2010/main" val="0"/>
              </a:ext>
            </a:extLst>
          </a:blip>
          <a:stretch>
            <a:fillRect/>
          </a:stretch>
        </p:blipFill>
        <p:spPr>
          <a:xfrm>
            <a:off x="0" y="0"/>
            <a:ext cx="12192000" cy="1143000"/>
          </a:xfrm>
          <a:prstGeom prst="rect">
            <a:avLst/>
          </a:prstGeom>
        </p:spPr>
      </p:pic>
      <p:sp>
        <p:nvSpPr>
          <p:cNvPr id="10" name="Title 1"/>
          <p:cNvSpPr>
            <a:spLocks noGrp="1"/>
          </p:cNvSpPr>
          <p:nvPr>
            <p:ph type="title"/>
          </p:nvPr>
        </p:nvSpPr>
        <p:spPr>
          <a:xfrm>
            <a:off x="653143" y="-1787"/>
            <a:ext cx="8831840" cy="1144787"/>
          </a:xfrm>
          <a:ln>
            <a:noFill/>
          </a:ln>
        </p:spPr>
        <p:txBody>
          <a:bodyPr>
            <a:normAutofit/>
          </a:bodyPr>
          <a:lstStyle>
            <a:lvl1pPr algn="l">
              <a:defRPr sz="4000" b="0" i="0">
                <a:solidFill>
                  <a:srgbClr val="FFFF00"/>
                </a:solidFill>
                <a:latin typeface="Times New Roman" panose="02020603050405020304" pitchFamily="18" charset="0"/>
                <a:ea typeface="Microsoft YaHei" charset="-122"/>
                <a:cs typeface="Times New Roman" panose="02020603050405020304" pitchFamily="18" charset="0"/>
              </a:defRPr>
            </a:lvl1pPr>
          </a:lstStyle>
          <a:p>
            <a:endParaRPr lang="en-US" dirty="0"/>
          </a:p>
        </p:txBody>
      </p:sp>
      <p:pic>
        <p:nvPicPr>
          <p:cNvPr id="13" name="图片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488158" y="220477"/>
            <a:ext cx="2148516" cy="700257"/>
          </a:xfrm>
          <a:prstGeom prst="rect">
            <a:avLst/>
          </a:prstGeom>
        </p:spPr>
      </p:pic>
      <p:sp>
        <p:nvSpPr>
          <p:cNvPr id="11" name="Content Placeholder 2">
            <a:extLst>
              <a:ext uri="{FF2B5EF4-FFF2-40B4-BE49-F238E27FC236}">
                <a16:creationId xmlns:a16="http://schemas.microsoft.com/office/drawing/2014/main" id="{80474147-C2DC-47A9-B915-74003D563759}"/>
              </a:ext>
            </a:extLst>
          </p:cNvPr>
          <p:cNvSpPr txBox="1">
            <a:spLocks/>
          </p:cNvSpPr>
          <p:nvPr userDrawn="1"/>
        </p:nvSpPr>
        <p:spPr>
          <a:xfrm>
            <a:off x="653143" y="1427966"/>
            <a:ext cx="10939090" cy="5148197"/>
          </a:xfrm>
          <a:prstGeom prst="rect">
            <a:avLst/>
          </a:prstGeom>
        </p:spPr>
        <p:txBody>
          <a:bodyPr/>
          <a:lstStyle>
            <a:lvl1pPr marL="192876" indent="-192876" algn="l" defTabSz="51433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899" indent="-160731" algn="l" defTabSz="514337"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22" indent="-128585" algn="l" defTabSz="514337"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091"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59"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28"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596"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765"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34"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a:buFont typeface="Wingdings" pitchFamily="2" charset="2"/>
              <a:buChar char="q"/>
            </a:pPr>
            <a:endParaRPr lang="en-US" altLang="zh-CN" sz="2400" dirty="0">
              <a:latin typeface="Times New Roman" panose="02020603050405020304" pitchFamily="18" charset="0"/>
              <a:cs typeface="Times New Roman" panose="02020603050405020304" pitchFamily="18" charset="0"/>
            </a:endParaRPr>
          </a:p>
        </p:txBody>
      </p:sp>
      <p:sp>
        <p:nvSpPr>
          <p:cNvPr id="3" name="内容占位符 2">
            <a:extLst>
              <a:ext uri="{FF2B5EF4-FFF2-40B4-BE49-F238E27FC236}">
                <a16:creationId xmlns:a16="http://schemas.microsoft.com/office/drawing/2014/main" id="{5D78E7CF-2834-42E3-9E15-670BCD03C387}"/>
              </a:ext>
            </a:extLst>
          </p:cNvPr>
          <p:cNvSpPr>
            <a:spLocks noGrp="1"/>
          </p:cNvSpPr>
          <p:nvPr>
            <p:ph sz="quarter" idx="10"/>
          </p:nvPr>
        </p:nvSpPr>
        <p:spPr>
          <a:xfrm>
            <a:off x="653143" y="1428750"/>
            <a:ext cx="10573657" cy="4892675"/>
          </a:xfrm>
        </p:spPr>
        <p:txBody>
          <a:bodyPr/>
          <a:lstStyle>
            <a:lvl1pPr marL="192876" indent="-192876">
              <a:buFont typeface="Wingdings" panose="05000000000000000000" pitchFamily="2" charset="2"/>
              <a:buChar char="q"/>
              <a:defRPr sz="3200" b="0" i="0">
                <a:latin typeface="Times New Roman" panose="02020603050405020304" pitchFamily="18" charset="0"/>
              </a:defRPr>
            </a:lvl1pPr>
            <a:lvl2pPr marL="417899" indent="-160731">
              <a:buFont typeface="Wingdings" panose="05000000000000000000" pitchFamily="2" charset="2"/>
              <a:buChar char="§"/>
              <a:defRPr sz="2800" b="0" i="0">
                <a:latin typeface="Times New Roman" panose="02020603050405020304" pitchFamily="18" charset="0"/>
              </a:defRPr>
            </a:lvl2pPr>
            <a:lvl3pPr>
              <a:defRPr sz="2400" b="0" i="0">
                <a:latin typeface="Times New Roman" panose="02020603050405020304" pitchFamily="18" charset="0"/>
              </a:defRPr>
            </a:lvl3pPr>
            <a:lvl4pPr>
              <a:defRPr sz="2000"/>
            </a:lvl4pPr>
            <a:lvl5pPr>
              <a:defRPr sz="1600"/>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Tree>
    <p:extLst>
      <p:ext uri="{BB962C8B-B14F-4D97-AF65-F5344CB8AC3E}">
        <p14:creationId xmlns:p14="http://schemas.microsoft.com/office/powerpoint/2010/main" val="2281842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仅标题">
    <p:spTree>
      <p:nvGrpSpPr>
        <p:cNvPr id="1" name=""/>
        <p:cNvGrpSpPr/>
        <p:nvPr/>
      </p:nvGrpSpPr>
      <p:grpSpPr>
        <a:xfrm>
          <a:off x="0" y="0"/>
          <a:ext cx="0" cy="0"/>
          <a:chOff x="0" y="0"/>
          <a:chExt cx="0" cy="0"/>
        </a:xfrm>
      </p:grpSpPr>
      <p:pic>
        <p:nvPicPr>
          <p:cNvPr id="6" name="图片 5"/>
          <p:cNvPicPr>
            <a:picLocks noChangeAspect="1"/>
          </p:cNvPicPr>
          <p:nvPr/>
        </p:nvPicPr>
        <p:blipFill>
          <a:blip r:embed="rId2" cstate="print"/>
          <a:stretch>
            <a:fillRect/>
          </a:stretch>
        </p:blipFill>
        <p:spPr>
          <a:xfrm>
            <a:off x="0" y="1153396"/>
            <a:ext cx="12192000" cy="5715000"/>
          </a:xfrm>
          <a:prstGeom prst="rect">
            <a:avLst/>
          </a:prstGeom>
        </p:spPr>
      </p:pic>
      <p:pic>
        <p:nvPicPr>
          <p:cNvPr id="8" name="图片 7"/>
          <p:cNvPicPr>
            <a:picLocks noChangeAspect="1"/>
          </p:cNvPicPr>
          <p:nvPr userDrawn="1"/>
        </p:nvPicPr>
        <p:blipFill>
          <a:blip r:embed="rId3">
            <a:extLst>
              <a:ext uri="{BEBA8EAE-BF5A-486C-A8C5-ECC9F3942E4B}">
                <a14:imgProps xmlns:a14="http://schemas.microsoft.com/office/drawing/2010/main">
                  <a14:imgLayer r:embed="rId4">
                    <a14:imgEffect>
                      <a14:colorTemperature colorTemp="5000"/>
                    </a14:imgEffect>
                    <a14:imgEffect>
                      <a14:saturation sat="80000"/>
                    </a14:imgEffect>
                  </a14:imgLayer>
                </a14:imgProps>
              </a:ext>
              <a:ext uri="{28A0092B-C50C-407E-A947-70E740481C1C}">
                <a14:useLocalDpi xmlns:a14="http://schemas.microsoft.com/office/drawing/2010/main" val="0"/>
              </a:ext>
            </a:extLst>
          </a:blip>
          <a:stretch>
            <a:fillRect/>
          </a:stretch>
        </p:blipFill>
        <p:spPr>
          <a:xfrm>
            <a:off x="-3175" y="0"/>
            <a:ext cx="12192000" cy="1143000"/>
          </a:xfrm>
          <a:prstGeom prst="rect">
            <a:avLst/>
          </a:prstGeom>
        </p:spPr>
      </p:pic>
      <p:pic>
        <p:nvPicPr>
          <p:cNvPr id="9" name="图片 8"/>
          <p:cNvPicPr>
            <a:picLocks noChangeAspect="1"/>
          </p:cNvPicPr>
          <p:nvPr userDrawn="1"/>
        </p:nvPicPr>
        <p:blipFill>
          <a:blip r:embed="rId3">
            <a:extLst>
              <a:ext uri="{BEBA8EAE-BF5A-486C-A8C5-ECC9F3942E4B}">
                <a14:imgProps xmlns:a14="http://schemas.microsoft.com/office/drawing/2010/main">
                  <a14:imgLayer r:embed="rId4">
                    <a14:imgEffect>
                      <a14:colorTemperature colorTemp="5000"/>
                    </a14:imgEffect>
                    <a14:imgEffect>
                      <a14:saturation sat="80000"/>
                    </a14:imgEffect>
                  </a14:imgLayer>
                </a14:imgProps>
              </a:ext>
              <a:ext uri="{28A0092B-C50C-407E-A947-70E740481C1C}">
                <a14:useLocalDpi xmlns:a14="http://schemas.microsoft.com/office/drawing/2010/main" val="0"/>
              </a:ext>
            </a:extLst>
          </a:blip>
          <a:stretch>
            <a:fillRect/>
          </a:stretch>
        </p:blipFill>
        <p:spPr>
          <a:xfrm>
            <a:off x="0" y="0"/>
            <a:ext cx="12192000" cy="1143000"/>
          </a:xfrm>
          <a:prstGeom prst="rect">
            <a:avLst/>
          </a:prstGeom>
        </p:spPr>
      </p:pic>
      <p:sp>
        <p:nvSpPr>
          <p:cNvPr id="10" name="Title 1"/>
          <p:cNvSpPr>
            <a:spLocks noGrp="1"/>
          </p:cNvSpPr>
          <p:nvPr>
            <p:ph type="title"/>
          </p:nvPr>
        </p:nvSpPr>
        <p:spPr>
          <a:xfrm>
            <a:off x="653143" y="-1787"/>
            <a:ext cx="8831840" cy="1144787"/>
          </a:xfrm>
          <a:ln>
            <a:noFill/>
          </a:ln>
        </p:spPr>
        <p:txBody>
          <a:bodyPr>
            <a:normAutofit/>
          </a:bodyPr>
          <a:lstStyle>
            <a:lvl1pPr algn="l">
              <a:defRPr sz="4000" b="0" i="0">
                <a:solidFill>
                  <a:srgbClr val="FFFF00"/>
                </a:solidFill>
                <a:latin typeface="Times New Roman" panose="02020603050405020304" pitchFamily="18" charset="0"/>
                <a:ea typeface="Microsoft YaHei" charset="-122"/>
                <a:cs typeface="Times New Roman" panose="02020603050405020304" pitchFamily="18" charset="0"/>
              </a:defRPr>
            </a:lvl1pPr>
          </a:lstStyle>
          <a:p>
            <a:endParaRPr lang="en-US" dirty="0"/>
          </a:p>
        </p:txBody>
      </p:sp>
      <p:pic>
        <p:nvPicPr>
          <p:cNvPr id="13" name="图片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488158" y="220477"/>
            <a:ext cx="2148516" cy="700257"/>
          </a:xfrm>
          <a:prstGeom prst="rect">
            <a:avLst/>
          </a:prstGeom>
        </p:spPr>
      </p:pic>
      <p:sp>
        <p:nvSpPr>
          <p:cNvPr id="11" name="Content Placeholder 2">
            <a:extLst>
              <a:ext uri="{FF2B5EF4-FFF2-40B4-BE49-F238E27FC236}">
                <a16:creationId xmlns:a16="http://schemas.microsoft.com/office/drawing/2014/main" id="{80474147-C2DC-47A9-B915-74003D563759}"/>
              </a:ext>
            </a:extLst>
          </p:cNvPr>
          <p:cNvSpPr txBox="1">
            <a:spLocks/>
          </p:cNvSpPr>
          <p:nvPr userDrawn="1"/>
        </p:nvSpPr>
        <p:spPr>
          <a:xfrm>
            <a:off x="653143" y="1427966"/>
            <a:ext cx="10939090" cy="5148197"/>
          </a:xfrm>
          <a:prstGeom prst="rect">
            <a:avLst/>
          </a:prstGeom>
        </p:spPr>
        <p:txBody>
          <a:bodyPr/>
          <a:lstStyle>
            <a:lvl1pPr marL="192876" indent="-192876" algn="l" defTabSz="51433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899" indent="-160731" algn="l" defTabSz="514337"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22" indent="-128585" algn="l" defTabSz="514337"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091"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59"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28"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596"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765"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34"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pPr>
              <a:buFont typeface="Wingdings" pitchFamily="2" charset="2"/>
              <a:buChar char="q"/>
            </a:pPr>
            <a:endParaRPr lang="en-US" altLang="zh-CN" sz="2400" dirty="0">
              <a:latin typeface="Times New Roman" panose="02020603050405020304" pitchFamily="18" charset="0"/>
              <a:cs typeface="Times New Roman" panose="02020603050405020304" pitchFamily="18" charset="0"/>
            </a:endParaRPr>
          </a:p>
        </p:txBody>
      </p:sp>
      <p:sp>
        <p:nvSpPr>
          <p:cNvPr id="3" name="内容占位符 2">
            <a:extLst>
              <a:ext uri="{FF2B5EF4-FFF2-40B4-BE49-F238E27FC236}">
                <a16:creationId xmlns:a16="http://schemas.microsoft.com/office/drawing/2014/main" id="{5D78E7CF-2834-42E3-9E15-670BCD03C387}"/>
              </a:ext>
            </a:extLst>
          </p:cNvPr>
          <p:cNvSpPr>
            <a:spLocks noGrp="1"/>
          </p:cNvSpPr>
          <p:nvPr>
            <p:ph sz="quarter" idx="10"/>
          </p:nvPr>
        </p:nvSpPr>
        <p:spPr>
          <a:xfrm>
            <a:off x="653143" y="1428750"/>
            <a:ext cx="10573657" cy="4892675"/>
          </a:xfrm>
        </p:spPr>
        <p:txBody>
          <a:bodyPr/>
          <a:lstStyle>
            <a:lvl1pPr marL="192876" indent="-192876">
              <a:buFont typeface="Wingdings" panose="05000000000000000000" pitchFamily="2" charset="2"/>
              <a:buChar char="q"/>
              <a:defRPr sz="3200" b="0" i="0">
                <a:latin typeface="Times New Roman" panose="02020603050405020304" pitchFamily="18" charset="0"/>
              </a:defRPr>
            </a:lvl1pPr>
            <a:lvl2pPr marL="417899" indent="-160731">
              <a:buFont typeface="Wingdings" panose="05000000000000000000" pitchFamily="2" charset="2"/>
              <a:buChar char="§"/>
              <a:defRPr sz="2800" b="0" i="0">
                <a:latin typeface="Times New Roman" panose="02020603050405020304" pitchFamily="18" charset="0"/>
              </a:defRPr>
            </a:lvl2pPr>
            <a:lvl3pPr>
              <a:defRPr sz="2400" b="0" i="0">
                <a:latin typeface="Times New Roman" panose="02020603050405020304" pitchFamily="18" charset="0"/>
              </a:defRPr>
            </a:lvl3pPr>
            <a:lvl4pPr>
              <a:defRPr sz="2000"/>
            </a:lvl4pPr>
            <a:lvl5pPr>
              <a:defRPr sz="1600"/>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Tree>
    <p:extLst>
      <p:ext uri="{BB962C8B-B14F-4D97-AF65-F5344CB8AC3E}">
        <p14:creationId xmlns:p14="http://schemas.microsoft.com/office/powerpoint/2010/main" val="9409127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53752"/>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484789"/>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9"/>
            <a:ext cx="2844800" cy="365125"/>
          </a:xfrm>
          <a:prstGeom prst="rect">
            <a:avLst/>
          </a:prstGeom>
        </p:spPr>
        <p:txBody>
          <a:bodyPr vert="horz" lIns="91440" tIns="45720" rIns="91440" bIns="45720" rtlCol="0" anchor="ctr"/>
          <a:lstStyle>
            <a:lvl1pPr algn="l">
              <a:defRPr sz="675" b="0" i="0">
                <a:solidFill>
                  <a:schemeClr val="tx1">
                    <a:tint val="75000"/>
                  </a:schemeClr>
                </a:solidFill>
                <a:latin typeface="Times New Roman" panose="02020603050405020304" pitchFamily="18" charset="0"/>
              </a:defRPr>
            </a:lvl1pPr>
          </a:lstStyle>
          <a:p>
            <a:fld id="{D7E3E242-0651-4C53-B79E-0B42CEF24421}" type="datetimeFigureOut">
              <a:rPr lang="zh-CN" altLang="en-US" smtClean="0"/>
              <a:pPr/>
              <a:t>2026/8/2</a:t>
            </a:fld>
            <a:endParaRPr lang="zh-CN" altLang="en-US" dirty="0"/>
          </a:p>
        </p:txBody>
      </p:sp>
      <p:sp>
        <p:nvSpPr>
          <p:cNvPr id="5" name="页脚占位符 4"/>
          <p:cNvSpPr>
            <a:spLocks noGrp="1"/>
          </p:cNvSpPr>
          <p:nvPr>
            <p:ph type="ftr" sz="quarter" idx="3"/>
          </p:nvPr>
        </p:nvSpPr>
        <p:spPr>
          <a:xfrm>
            <a:off x="4165600" y="6356359"/>
            <a:ext cx="3860800" cy="365125"/>
          </a:xfrm>
          <a:prstGeom prst="rect">
            <a:avLst/>
          </a:prstGeom>
        </p:spPr>
        <p:txBody>
          <a:bodyPr vert="horz" lIns="91440" tIns="45720" rIns="91440" bIns="45720" rtlCol="0" anchor="ctr"/>
          <a:lstStyle>
            <a:lvl1pPr algn="ctr">
              <a:defRPr sz="675" b="0" i="0">
                <a:solidFill>
                  <a:schemeClr val="tx1">
                    <a:tint val="75000"/>
                  </a:schemeClr>
                </a:solidFill>
                <a:latin typeface="Times New Roman" panose="02020603050405020304" pitchFamily="18" charset="0"/>
              </a:defRPr>
            </a:lvl1pPr>
          </a:lstStyle>
          <a:p>
            <a:endParaRPr lang="zh-CN" altLang="en-US" dirty="0"/>
          </a:p>
        </p:txBody>
      </p:sp>
    </p:spTree>
    <p:extLst>
      <p:ext uri="{BB962C8B-B14F-4D97-AF65-F5344CB8AC3E}">
        <p14:creationId xmlns:p14="http://schemas.microsoft.com/office/powerpoint/2010/main" val="539992228"/>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7" r:id="rId3"/>
    <p:sldLayoutId id="2147483693" r:id="rId4"/>
    <p:sldLayoutId id="2147483706" r:id="rId5"/>
  </p:sldLayoutIdLst>
  <p:txStyles>
    <p:titleStyle>
      <a:lvl1pPr algn="ctr" defTabSz="514337" rtl="0" eaLnBrk="1" latinLnBrk="0" hangingPunct="1">
        <a:spcBef>
          <a:spcPct val="0"/>
        </a:spcBef>
        <a:buNone/>
        <a:defRPr sz="2400" b="0" i="0" kern="1200">
          <a:solidFill>
            <a:schemeClr val="tx1"/>
          </a:solidFill>
          <a:latin typeface="Times New Roman" panose="02020603050405020304" pitchFamily="18" charset="0"/>
          <a:ea typeface="+mj-ea"/>
          <a:cs typeface="+mj-cs"/>
        </a:defRPr>
      </a:lvl1pPr>
    </p:titleStyle>
    <p:bodyStyle>
      <a:lvl1pPr marL="192876" indent="-192876" algn="l" defTabSz="514337" rtl="0" eaLnBrk="1" latinLnBrk="0" hangingPunct="1">
        <a:spcBef>
          <a:spcPct val="20000"/>
        </a:spcBef>
        <a:buFont typeface="Arial" panose="020B0604020202020204" pitchFamily="34" charset="0"/>
        <a:buChar char="•"/>
        <a:defRPr sz="1800" b="0" i="0" kern="1200">
          <a:solidFill>
            <a:schemeClr val="tx1"/>
          </a:solidFill>
          <a:latin typeface="Times New Roman" panose="02020603050405020304" pitchFamily="18" charset="0"/>
          <a:ea typeface="+mn-ea"/>
          <a:cs typeface="+mn-cs"/>
        </a:defRPr>
      </a:lvl1pPr>
      <a:lvl2pPr marL="417899" indent="-160731" algn="l" defTabSz="514337" rtl="0" eaLnBrk="1" latinLnBrk="0" hangingPunct="1">
        <a:spcBef>
          <a:spcPct val="20000"/>
        </a:spcBef>
        <a:buFont typeface="Arial" panose="020B0604020202020204" pitchFamily="34" charset="0"/>
        <a:buChar char="–"/>
        <a:defRPr sz="1575" b="0" i="0" kern="1200">
          <a:solidFill>
            <a:schemeClr val="tx1"/>
          </a:solidFill>
          <a:latin typeface="Times New Roman" panose="02020603050405020304" pitchFamily="18" charset="0"/>
          <a:ea typeface="+mn-ea"/>
          <a:cs typeface="+mn-cs"/>
        </a:defRPr>
      </a:lvl2pPr>
      <a:lvl3pPr marL="642922" indent="-128585" algn="l" defTabSz="514337" rtl="0" eaLnBrk="1" latinLnBrk="0" hangingPunct="1">
        <a:spcBef>
          <a:spcPct val="20000"/>
        </a:spcBef>
        <a:buFont typeface="Arial" panose="020B0604020202020204" pitchFamily="34" charset="0"/>
        <a:buChar char="•"/>
        <a:defRPr sz="1350" b="0" i="0" kern="1200">
          <a:solidFill>
            <a:schemeClr val="tx1"/>
          </a:solidFill>
          <a:latin typeface="Times New Roman" panose="02020603050405020304" pitchFamily="18" charset="0"/>
          <a:ea typeface="+mn-ea"/>
          <a:cs typeface="+mn-cs"/>
        </a:defRPr>
      </a:lvl3pPr>
      <a:lvl4pPr marL="900091" indent="-128585" algn="l" defTabSz="514337" rtl="0" eaLnBrk="1" latinLnBrk="0" hangingPunct="1">
        <a:spcBef>
          <a:spcPct val="20000"/>
        </a:spcBef>
        <a:buFont typeface="Arial" panose="020B0604020202020204" pitchFamily="34" charset="0"/>
        <a:buChar char="–"/>
        <a:defRPr sz="1125" b="0" i="0" kern="1200">
          <a:solidFill>
            <a:schemeClr val="tx1"/>
          </a:solidFill>
          <a:latin typeface="Times New Roman" panose="02020603050405020304" pitchFamily="18" charset="0"/>
          <a:ea typeface="+mn-ea"/>
          <a:cs typeface="+mn-cs"/>
        </a:defRPr>
      </a:lvl4pPr>
      <a:lvl5pPr marL="1157259" indent="-128585" algn="l" defTabSz="514337" rtl="0" eaLnBrk="1" latinLnBrk="0" hangingPunct="1">
        <a:spcBef>
          <a:spcPct val="20000"/>
        </a:spcBef>
        <a:buFont typeface="Arial" panose="020B0604020202020204" pitchFamily="34" charset="0"/>
        <a:buChar char="»"/>
        <a:defRPr sz="1125" b="0" i="0" kern="1200">
          <a:solidFill>
            <a:schemeClr val="tx1"/>
          </a:solidFill>
          <a:latin typeface="Times New Roman" panose="02020603050405020304" pitchFamily="18" charset="0"/>
          <a:ea typeface="+mn-ea"/>
          <a:cs typeface="+mn-cs"/>
        </a:defRPr>
      </a:lvl5pPr>
      <a:lvl6pPr marL="1414428"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596"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765"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34" indent="-128585" algn="l" defTabSz="514337"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p:bodyStyle>
    <p:otherStyle>
      <a:defPPr>
        <a:defRPr lang="zh-CN"/>
      </a:defPPr>
      <a:lvl1pPr marL="0" algn="l" defTabSz="514337" rtl="0" eaLnBrk="1" latinLnBrk="0" hangingPunct="1">
        <a:defRPr sz="1013" kern="1200">
          <a:solidFill>
            <a:schemeClr val="tx1"/>
          </a:solidFill>
          <a:latin typeface="+mn-lt"/>
          <a:ea typeface="+mn-ea"/>
          <a:cs typeface="+mn-cs"/>
        </a:defRPr>
      </a:lvl1pPr>
      <a:lvl2pPr marL="257168"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2"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8" algn="l" defTabSz="514337"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sz="3400" b="0" dirty="0">
                <a:solidFill>
                  <a:srgbClr val="591F61"/>
                </a:solidFill>
                <a:latin typeface="Times New Roman" panose="02020603050405020304" pitchFamily="18" charset="0"/>
              </a:rPr>
              <a:t>SCOPE: </a:t>
            </a:r>
            <a:r>
              <a:rPr sz="3400" b="0" dirty="0" err="1">
                <a:solidFill>
                  <a:srgbClr val="591F61"/>
                </a:solidFill>
                <a:latin typeface="Times New Roman" panose="02020603050405020304" pitchFamily="18" charset="0"/>
              </a:rPr>
              <a:t>Spatio</a:t>
            </a:r>
            <a:r>
              <a:rPr sz="3400" b="0" dirty="0">
                <a:solidFill>
                  <a:srgbClr val="591F61"/>
                </a:solidFill>
                <a:latin typeface="Times New Roman" panose="02020603050405020304" pitchFamily="18" charset="0"/>
              </a:rPr>
              <a:t>-Temporal Collaborative Caching
and Proactive Transfer in LEO Satellite Networks</a:t>
            </a:r>
          </a:p>
        </p:txBody>
      </p:sp>
      <p:sp>
        <p:nvSpPr>
          <p:cNvPr id="3" name="Subtitle 2"/>
          <p:cNvSpPr>
            <a:spLocks noGrp="1"/>
          </p:cNvSpPr>
          <p:nvPr>
            <p:ph type="subTitle" idx="1"/>
          </p:nvPr>
        </p:nvSpPr>
        <p:spPr/>
        <p:txBody>
          <a:bodyPr>
            <a:normAutofit fontScale="92500" lnSpcReduction="10000"/>
          </a:bodyPr>
          <a:lstStyle/>
          <a:p>
            <a:pPr algn="ctr"/>
            <a:r>
              <a:rPr lang="en-US" sz="2200" b="0" dirty="0">
                <a:solidFill>
                  <a:srgbClr val="E60012"/>
                </a:solidFill>
                <a:latin typeface="Times New Roman" panose="02020603050405020304" pitchFamily="18" charset="0"/>
              </a:rPr>
              <a:t>Yuyu Liu</a:t>
            </a:r>
            <a:r>
              <a:rPr lang="en-US" sz="2200" b="0" dirty="0">
                <a:solidFill>
                  <a:srgbClr val="1A1A1A"/>
                </a:solidFill>
                <a:latin typeface="Times New Roman" panose="02020603050405020304" pitchFamily="18" charset="0"/>
              </a:rPr>
              <a:t>, Qian Wu, Zeqi Lai, Hewu Li, Yuanjie Li, Jun Liu</a:t>
            </a:r>
          </a:p>
          <a:p>
            <a:pPr algn="ctr"/>
            <a:r>
              <a:rPr lang="en-US" sz="1400" b="0" dirty="0">
                <a:solidFill>
                  <a:srgbClr val="595959"/>
                </a:solidFill>
                <a:latin typeface="Times New Roman" panose="02020603050405020304" pitchFamily="18" charset="0"/>
              </a:rPr>
              <a:t>Tsinghua University</a:t>
            </a:r>
          </a:p>
          <a:p>
            <a:pPr algn="ctr"/>
            <a:r>
              <a:rPr lang="en-US" sz="2200" b="0" dirty="0">
                <a:solidFill>
                  <a:srgbClr val="591F61"/>
                </a:solidFill>
                <a:latin typeface="Times New Roman" panose="02020603050405020304" pitchFamily="18" charset="0"/>
              </a:rPr>
              <a:t>APNet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0" y="914400"/>
            <a:ext cx="12191695" cy="11887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2" name="Rectangle 1"/>
          <p:cNvSpPr/>
          <p:nvPr/>
        </p:nvSpPr>
        <p:spPr>
          <a:xfrm>
            <a:off x="0" y="0"/>
            <a:ext cx="12191695" cy="914400"/>
          </a:xfrm>
          <a:prstGeom prst="rect">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3" name="TextBox 2"/>
          <p:cNvSpPr txBox="1"/>
          <p:nvPr/>
        </p:nvSpPr>
        <p:spPr>
          <a:xfrm>
            <a:off x="357987" y="77213"/>
            <a:ext cx="10058400" cy="547842"/>
          </a:xfrm>
          <a:prstGeom prst="rect">
            <a:avLst/>
          </a:prstGeom>
          <a:noFill/>
        </p:spPr>
        <p:txBody>
          <a:bodyPr wrap="square" lIns="45720" tIns="27432" rIns="45720" bIns="27432" anchor="ctr">
            <a:spAutoFit/>
          </a:bodyPr>
          <a:lstStyle/>
          <a:p>
            <a:pPr algn="l"/>
            <a:r>
              <a:rPr sz="3200" dirty="0">
                <a:solidFill>
                  <a:srgbClr val="FFFFFF"/>
                </a:solidFill>
                <a:latin typeface="Times New Roman" panose="02020603050405020304" pitchFamily="18" charset="0"/>
              </a:rPr>
              <a:t>Three-Phase Content Retrieval</a:t>
            </a:r>
          </a:p>
        </p:txBody>
      </p:sp>
      <p:sp>
        <p:nvSpPr>
          <p:cNvPr id="4" name="TextBox 3"/>
          <p:cNvSpPr txBox="1"/>
          <p:nvPr/>
        </p:nvSpPr>
        <p:spPr>
          <a:xfrm>
            <a:off x="411480" y="566928"/>
            <a:ext cx="10058400" cy="270843"/>
          </a:xfrm>
          <a:prstGeom prst="rect">
            <a:avLst/>
          </a:prstGeom>
          <a:noFill/>
        </p:spPr>
        <p:txBody>
          <a:bodyPr wrap="square" lIns="45720" tIns="27432" rIns="45720" bIns="27432" anchor="t">
            <a:spAutoFit/>
          </a:bodyPr>
          <a:lstStyle/>
          <a:p>
            <a:pPr algn="l"/>
            <a:r>
              <a:rPr sz="1400" dirty="0">
                <a:solidFill>
                  <a:srgbClr val="E0CBE6"/>
                </a:solidFill>
                <a:latin typeface="Times New Roman" panose="02020603050405020304" pitchFamily="18" charset="0"/>
              </a:rPr>
              <a:t>Local cache → Cooperative group lookup → Ground fallback</a:t>
            </a:r>
          </a:p>
        </p:txBody>
      </p:sp>
      <p:sp>
        <p:nvSpPr>
          <p:cNvPr id="5" name="TextBox 4"/>
          <p:cNvSpPr txBox="1"/>
          <p:nvPr/>
        </p:nvSpPr>
        <p:spPr>
          <a:xfrm>
            <a:off x="10424160" y="341739"/>
            <a:ext cx="1554480" cy="240066"/>
          </a:xfrm>
          <a:prstGeom prst="rect">
            <a:avLst/>
          </a:prstGeom>
          <a:noFill/>
        </p:spPr>
        <p:txBody>
          <a:bodyPr wrap="square" lIns="45720" tIns="27432" rIns="45720" bIns="27432" anchor="ctr">
            <a:spAutoFit/>
          </a:bodyPr>
          <a:lstStyle/>
          <a:p>
            <a:pPr algn="r"/>
            <a:r>
              <a:rPr sz="1200" dirty="0">
                <a:solidFill>
                  <a:srgbClr val="FFFFFF"/>
                </a:solidFill>
                <a:latin typeface="Times New Roman" panose="02020603050405020304" pitchFamily="18" charset="0"/>
              </a:rPr>
              <a:t>Tsinghua Univ.</a:t>
            </a:r>
          </a:p>
        </p:txBody>
      </p:sp>
      <p:sp>
        <p:nvSpPr>
          <p:cNvPr id="6" name="Rounded Rectangle 5"/>
          <p:cNvSpPr/>
          <p:nvPr/>
        </p:nvSpPr>
        <p:spPr>
          <a:xfrm>
            <a:off x="586587" y="1920240"/>
            <a:ext cx="3337560" cy="2286000"/>
          </a:xfrm>
          <a:prstGeom prst="roundRect">
            <a:avLst>
              <a:gd name="adj" fmla="val 6000"/>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7" name="TextBox 6"/>
          <p:cNvSpPr txBox="1"/>
          <p:nvPr/>
        </p:nvSpPr>
        <p:spPr>
          <a:xfrm>
            <a:off x="769467" y="2057400"/>
            <a:ext cx="777240" cy="794064"/>
          </a:xfrm>
          <a:prstGeom prst="rect">
            <a:avLst/>
          </a:prstGeom>
          <a:noFill/>
        </p:spPr>
        <p:txBody>
          <a:bodyPr wrap="square" lIns="45720" tIns="27432" rIns="45720" bIns="27432" anchor="t">
            <a:spAutoFit/>
          </a:bodyPr>
          <a:lstStyle/>
          <a:p>
            <a:pPr algn="l"/>
            <a:r>
              <a:rPr sz="4800" dirty="0">
                <a:solidFill>
                  <a:srgbClr val="FFFFFF"/>
                </a:solidFill>
                <a:latin typeface="Times New Roman" panose="02020603050405020304" pitchFamily="18" charset="0"/>
              </a:rPr>
              <a:t>①</a:t>
            </a:r>
          </a:p>
        </p:txBody>
      </p:sp>
      <p:sp>
        <p:nvSpPr>
          <p:cNvPr id="8" name="TextBox 7"/>
          <p:cNvSpPr txBox="1"/>
          <p:nvPr/>
        </p:nvSpPr>
        <p:spPr>
          <a:xfrm>
            <a:off x="1546707" y="2194560"/>
            <a:ext cx="2240280" cy="363176"/>
          </a:xfrm>
          <a:prstGeom prst="rect">
            <a:avLst/>
          </a:prstGeom>
          <a:noFill/>
        </p:spPr>
        <p:txBody>
          <a:bodyPr wrap="square" lIns="45720" tIns="27432" rIns="45720" bIns="27432" anchor="t">
            <a:spAutoFit/>
          </a:bodyPr>
          <a:lstStyle/>
          <a:p>
            <a:pPr algn="l"/>
            <a:r>
              <a:rPr sz="2000" dirty="0">
                <a:solidFill>
                  <a:srgbClr val="FFFFFF"/>
                </a:solidFill>
                <a:latin typeface="Times New Roman" panose="02020603050405020304" pitchFamily="18" charset="0"/>
              </a:rPr>
              <a:t>Local Cache</a:t>
            </a:r>
          </a:p>
        </p:txBody>
      </p:sp>
      <p:sp>
        <p:nvSpPr>
          <p:cNvPr id="9" name="TextBox 8"/>
          <p:cNvSpPr txBox="1"/>
          <p:nvPr/>
        </p:nvSpPr>
        <p:spPr>
          <a:xfrm>
            <a:off x="860907" y="2834640"/>
            <a:ext cx="2788920" cy="701731"/>
          </a:xfrm>
          <a:prstGeom prst="rect">
            <a:avLst/>
          </a:prstGeom>
          <a:noFill/>
        </p:spPr>
        <p:txBody>
          <a:bodyPr wrap="square" lIns="45720" tIns="27432" rIns="45720" bIns="27432" anchor="t">
            <a:spAutoFit/>
          </a:bodyPr>
          <a:lstStyle/>
          <a:p>
            <a:pPr algn="l"/>
            <a:r>
              <a:rPr sz="1400" dirty="0">
                <a:solidFill>
                  <a:srgbClr val="FFFFFF"/>
                </a:solidFill>
                <a:latin typeface="Times New Roman" panose="02020603050405020304" pitchFamily="18" charset="0"/>
              </a:rPr>
              <a:t>• Check on-board cache</a:t>
            </a:r>
          </a:p>
          <a:p>
            <a:pPr algn="l"/>
            <a:r>
              <a:rPr sz="1400" dirty="0">
                <a:solidFill>
                  <a:srgbClr val="FFFFFF"/>
                </a:solidFill>
                <a:latin typeface="Times New Roman" panose="02020603050405020304" pitchFamily="18" charset="0"/>
              </a:rPr>
              <a:t>• Hit ⇒ serve directly</a:t>
            </a:r>
          </a:p>
          <a:p>
            <a:pPr algn="l"/>
            <a:r>
              <a:rPr sz="1400" dirty="0">
                <a:solidFill>
                  <a:srgbClr val="FFFFFF"/>
                </a:solidFill>
                <a:latin typeface="Times New Roman" panose="02020603050405020304" pitchFamily="18" charset="0"/>
              </a:rPr>
              <a:t>  (1-hop, </a:t>
            </a:r>
            <a:r>
              <a:rPr sz="1400" dirty="0" err="1">
                <a:solidFill>
                  <a:srgbClr val="FFFFFF"/>
                </a:solidFill>
                <a:latin typeface="Times New Roman" panose="02020603050405020304" pitchFamily="18" charset="0"/>
              </a:rPr>
              <a:t>ms</a:t>
            </a:r>
            <a:r>
              <a:rPr sz="1400" dirty="0">
                <a:solidFill>
                  <a:srgbClr val="FFFFFF"/>
                </a:solidFill>
                <a:latin typeface="Times New Roman" panose="02020603050405020304" pitchFamily="18" charset="0"/>
              </a:rPr>
              <a:t>-level RTT)</a:t>
            </a:r>
          </a:p>
        </p:txBody>
      </p:sp>
      <p:cxnSp>
        <p:nvCxnSpPr>
          <p:cNvPr id="10" name="Connector 9"/>
          <p:cNvCxnSpPr/>
          <p:nvPr/>
        </p:nvCxnSpPr>
        <p:spPr>
          <a:xfrm>
            <a:off x="3924147" y="3063240"/>
            <a:ext cx="502920" cy="0"/>
          </a:xfrm>
          <a:prstGeom prst="bentConnector3">
            <a:avLst/>
          </a:prstGeom>
          <a:ln w="31750">
            <a:solidFill>
              <a:srgbClr val="222222"/>
            </a:solidFill>
            <a:tailEnd type="triangle" w="med" len="med"/>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3924147" y="2697480"/>
            <a:ext cx="502920" cy="240066"/>
          </a:xfrm>
          <a:prstGeom prst="rect">
            <a:avLst/>
          </a:prstGeom>
          <a:noFill/>
        </p:spPr>
        <p:txBody>
          <a:bodyPr wrap="square" lIns="45720" tIns="27432" rIns="45720" bIns="27432" anchor="t">
            <a:spAutoFit/>
          </a:bodyPr>
          <a:lstStyle/>
          <a:p>
            <a:pPr algn="ctr"/>
            <a:r>
              <a:rPr sz="1200" dirty="0">
                <a:solidFill>
                  <a:srgbClr val="222222"/>
                </a:solidFill>
                <a:latin typeface="Times New Roman" panose="02020603050405020304" pitchFamily="18" charset="0"/>
              </a:rPr>
              <a:t>miss</a:t>
            </a:r>
          </a:p>
        </p:txBody>
      </p:sp>
      <p:sp>
        <p:nvSpPr>
          <p:cNvPr id="12" name="Rounded Rectangle 11"/>
          <p:cNvSpPr/>
          <p:nvPr/>
        </p:nvSpPr>
        <p:spPr>
          <a:xfrm>
            <a:off x="4427067" y="1920240"/>
            <a:ext cx="3337560" cy="2286000"/>
          </a:xfrm>
          <a:prstGeom prst="roundRect">
            <a:avLst>
              <a:gd name="adj" fmla="val 6000"/>
            </a:avLst>
          </a:prstGeom>
          <a:solidFill>
            <a:srgbClr val="C84B3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13" name="TextBox 12"/>
          <p:cNvSpPr txBox="1"/>
          <p:nvPr/>
        </p:nvSpPr>
        <p:spPr>
          <a:xfrm>
            <a:off x="4609947" y="2057400"/>
            <a:ext cx="777240" cy="794064"/>
          </a:xfrm>
          <a:prstGeom prst="rect">
            <a:avLst/>
          </a:prstGeom>
          <a:noFill/>
        </p:spPr>
        <p:txBody>
          <a:bodyPr wrap="square" lIns="45720" tIns="27432" rIns="45720" bIns="27432" anchor="t">
            <a:spAutoFit/>
          </a:bodyPr>
          <a:lstStyle/>
          <a:p>
            <a:pPr algn="l"/>
            <a:r>
              <a:rPr sz="4800" dirty="0">
                <a:solidFill>
                  <a:srgbClr val="FFFFFF"/>
                </a:solidFill>
                <a:latin typeface="Times New Roman" panose="02020603050405020304" pitchFamily="18" charset="0"/>
              </a:rPr>
              <a:t>②</a:t>
            </a:r>
          </a:p>
        </p:txBody>
      </p:sp>
      <p:sp>
        <p:nvSpPr>
          <p:cNvPr id="14" name="TextBox 13"/>
          <p:cNvSpPr txBox="1"/>
          <p:nvPr/>
        </p:nvSpPr>
        <p:spPr>
          <a:xfrm>
            <a:off x="5387187" y="2194560"/>
            <a:ext cx="2240280" cy="363176"/>
          </a:xfrm>
          <a:prstGeom prst="rect">
            <a:avLst/>
          </a:prstGeom>
          <a:noFill/>
        </p:spPr>
        <p:txBody>
          <a:bodyPr wrap="square" lIns="45720" tIns="27432" rIns="45720" bIns="27432" anchor="t">
            <a:spAutoFit/>
          </a:bodyPr>
          <a:lstStyle/>
          <a:p>
            <a:pPr algn="l"/>
            <a:r>
              <a:rPr sz="2000" dirty="0">
                <a:solidFill>
                  <a:srgbClr val="FFFFFF"/>
                </a:solidFill>
                <a:latin typeface="Times New Roman" panose="02020603050405020304" pitchFamily="18" charset="0"/>
              </a:rPr>
              <a:t>Cooperative Lookup</a:t>
            </a:r>
          </a:p>
        </p:txBody>
      </p:sp>
      <p:sp>
        <p:nvSpPr>
          <p:cNvPr id="15" name="TextBox 14"/>
          <p:cNvSpPr txBox="1"/>
          <p:nvPr/>
        </p:nvSpPr>
        <p:spPr>
          <a:xfrm>
            <a:off x="4701387" y="2834640"/>
            <a:ext cx="2788920" cy="917174"/>
          </a:xfrm>
          <a:prstGeom prst="rect">
            <a:avLst/>
          </a:prstGeom>
          <a:noFill/>
        </p:spPr>
        <p:txBody>
          <a:bodyPr wrap="square" lIns="45720" tIns="27432" rIns="45720" bIns="27432" anchor="t">
            <a:spAutoFit/>
          </a:bodyPr>
          <a:lstStyle/>
          <a:p>
            <a:pPr algn="l"/>
            <a:r>
              <a:rPr sz="1400" dirty="0">
                <a:solidFill>
                  <a:srgbClr val="FFFFFF"/>
                </a:solidFill>
                <a:latin typeface="Times New Roman" panose="02020603050405020304" pitchFamily="18" charset="0"/>
              </a:rPr>
              <a:t>• Query group members</a:t>
            </a:r>
          </a:p>
          <a:p>
            <a:pPr algn="l"/>
            <a:r>
              <a:rPr sz="1400" dirty="0">
                <a:solidFill>
                  <a:srgbClr val="FFFFFF"/>
                </a:solidFill>
                <a:latin typeface="Times New Roman" panose="02020603050405020304" pitchFamily="18" charset="0"/>
              </a:rPr>
              <a:t>  via ISL (≤ </a:t>
            </a:r>
            <a:r>
              <a:rPr sz="1400" dirty="0" err="1">
                <a:solidFill>
                  <a:srgbClr val="FFFFFF"/>
                </a:solidFill>
                <a:latin typeface="Times New Roman" panose="02020603050405020304" pitchFamily="18" charset="0"/>
              </a:rPr>
              <a:t>τ</a:t>
            </a:r>
            <a:r>
              <a:rPr sz="1400" dirty="0">
                <a:solidFill>
                  <a:srgbClr val="FFFFFF"/>
                </a:solidFill>
                <a:latin typeface="Times New Roman" panose="02020603050405020304" pitchFamily="18" charset="0"/>
              </a:rPr>
              <a:t> </a:t>
            </a:r>
            <a:r>
              <a:rPr sz="1400" dirty="0" err="1">
                <a:solidFill>
                  <a:srgbClr val="FFFFFF"/>
                </a:solidFill>
                <a:latin typeface="Times New Roman" panose="02020603050405020304" pitchFamily="18" charset="0"/>
              </a:rPr>
              <a:t>ms</a:t>
            </a:r>
            <a:r>
              <a:rPr sz="1400" dirty="0">
                <a:solidFill>
                  <a:srgbClr val="FFFFFF"/>
                </a:solidFill>
                <a:latin typeface="Times New Roman" panose="02020603050405020304" pitchFamily="18" charset="0"/>
              </a:rPr>
              <a:t>)</a:t>
            </a:r>
          </a:p>
          <a:p>
            <a:pPr algn="l"/>
            <a:r>
              <a:rPr sz="1400" dirty="0">
                <a:solidFill>
                  <a:srgbClr val="FFFFFF"/>
                </a:solidFill>
                <a:latin typeface="Times New Roman" panose="02020603050405020304" pitchFamily="18" charset="0"/>
              </a:rPr>
              <a:t>• Hit ⇒ peer streams to user</a:t>
            </a:r>
          </a:p>
          <a:p>
            <a:pPr algn="l"/>
            <a:r>
              <a:rPr sz="1400" dirty="0">
                <a:solidFill>
                  <a:srgbClr val="FFFFFF"/>
                </a:solidFill>
                <a:latin typeface="Times New Roman" panose="02020603050405020304" pitchFamily="18" charset="0"/>
              </a:rPr>
              <a:t>• No ground round-trip</a:t>
            </a:r>
          </a:p>
        </p:txBody>
      </p:sp>
      <p:cxnSp>
        <p:nvCxnSpPr>
          <p:cNvPr id="16" name="Connector 15"/>
          <p:cNvCxnSpPr/>
          <p:nvPr/>
        </p:nvCxnSpPr>
        <p:spPr>
          <a:xfrm>
            <a:off x="7764627" y="3063240"/>
            <a:ext cx="502920" cy="0"/>
          </a:xfrm>
          <a:prstGeom prst="bentConnector3">
            <a:avLst/>
          </a:prstGeom>
          <a:ln w="31750">
            <a:solidFill>
              <a:srgbClr val="222222"/>
            </a:solidFill>
            <a:tailEnd type="triangle" w="med" len="med"/>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764627" y="2697480"/>
            <a:ext cx="502920" cy="240066"/>
          </a:xfrm>
          <a:prstGeom prst="rect">
            <a:avLst/>
          </a:prstGeom>
          <a:noFill/>
        </p:spPr>
        <p:txBody>
          <a:bodyPr wrap="square" lIns="45720" tIns="27432" rIns="45720" bIns="27432" anchor="t">
            <a:spAutoFit/>
          </a:bodyPr>
          <a:lstStyle/>
          <a:p>
            <a:pPr algn="ctr"/>
            <a:r>
              <a:rPr sz="1200" dirty="0">
                <a:solidFill>
                  <a:srgbClr val="222222"/>
                </a:solidFill>
                <a:latin typeface="Times New Roman" panose="02020603050405020304" pitchFamily="18" charset="0"/>
              </a:rPr>
              <a:t>miss</a:t>
            </a:r>
          </a:p>
        </p:txBody>
      </p:sp>
      <p:sp>
        <p:nvSpPr>
          <p:cNvPr id="18" name="Rounded Rectangle 17"/>
          <p:cNvSpPr/>
          <p:nvPr/>
        </p:nvSpPr>
        <p:spPr>
          <a:xfrm>
            <a:off x="8267547" y="1920240"/>
            <a:ext cx="3337560" cy="2286000"/>
          </a:xfrm>
          <a:prstGeom prst="roundRect">
            <a:avLst>
              <a:gd name="adj" fmla="val 6000"/>
            </a:avLst>
          </a:prstGeom>
          <a:solidFill>
            <a:srgbClr val="8B5C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19" name="TextBox 18"/>
          <p:cNvSpPr txBox="1"/>
          <p:nvPr/>
        </p:nvSpPr>
        <p:spPr>
          <a:xfrm>
            <a:off x="8450427" y="2057400"/>
            <a:ext cx="777240" cy="794064"/>
          </a:xfrm>
          <a:prstGeom prst="rect">
            <a:avLst/>
          </a:prstGeom>
          <a:noFill/>
        </p:spPr>
        <p:txBody>
          <a:bodyPr wrap="square" lIns="45720" tIns="27432" rIns="45720" bIns="27432" anchor="t">
            <a:spAutoFit/>
          </a:bodyPr>
          <a:lstStyle/>
          <a:p>
            <a:pPr algn="l"/>
            <a:r>
              <a:rPr sz="4800" dirty="0">
                <a:solidFill>
                  <a:srgbClr val="FFFFFF"/>
                </a:solidFill>
                <a:latin typeface="Times New Roman" panose="02020603050405020304" pitchFamily="18" charset="0"/>
              </a:rPr>
              <a:t>③</a:t>
            </a:r>
          </a:p>
        </p:txBody>
      </p:sp>
      <p:sp>
        <p:nvSpPr>
          <p:cNvPr id="20" name="TextBox 19"/>
          <p:cNvSpPr txBox="1"/>
          <p:nvPr/>
        </p:nvSpPr>
        <p:spPr>
          <a:xfrm>
            <a:off x="9227667" y="2194560"/>
            <a:ext cx="2240280" cy="363176"/>
          </a:xfrm>
          <a:prstGeom prst="rect">
            <a:avLst/>
          </a:prstGeom>
          <a:noFill/>
        </p:spPr>
        <p:txBody>
          <a:bodyPr wrap="square" lIns="45720" tIns="27432" rIns="45720" bIns="27432" anchor="t">
            <a:spAutoFit/>
          </a:bodyPr>
          <a:lstStyle/>
          <a:p>
            <a:pPr algn="l"/>
            <a:r>
              <a:rPr sz="2000" dirty="0">
                <a:solidFill>
                  <a:srgbClr val="FFFFFF"/>
                </a:solidFill>
                <a:latin typeface="Times New Roman" panose="02020603050405020304" pitchFamily="18" charset="0"/>
              </a:rPr>
              <a:t>Ground Fallback</a:t>
            </a:r>
          </a:p>
        </p:txBody>
      </p:sp>
      <p:sp>
        <p:nvSpPr>
          <p:cNvPr id="21" name="TextBox 20"/>
          <p:cNvSpPr txBox="1"/>
          <p:nvPr/>
        </p:nvSpPr>
        <p:spPr>
          <a:xfrm>
            <a:off x="8541867" y="2834640"/>
            <a:ext cx="2788920" cy="917174"/>
          </a:xfrm>
          <a:prstGeom prst="rect">
            <a:avLst/>
          </a:prstGeom>
          <a:noFill/>
        </p:spPr>
        <p:txBody>
          <a:bodyPr wrap="square" lIns="45720" tIns="27432" rIns="45720" bIns="27432" anchor="t">
            <a:spAutoFit/>
          </a:bodyPr>
          <a:lstStyle/>
          <a:p>
            <a:pPr algn="l"/>
            <a:r>
              <a:rPr sz="1400" dirty="0">
                <a:solidFill>
                  <a:srgbClr val="FFFFFF"/>
                </a:solidFill>
                <a:latin typeface="Times New Roman" panose="02020603050405020304" pitchFamily="18" charset="0"/>
              </a:rPr>
              <a:t>• Forward request to ground</a:t>
            </a:r>
          </a:p>
          <a:p>
            <a:pPr algn="l"/>
            <a:r>
              <a:rPr sz="1400" dirty="0">
                <a:solidFill>
                  <a:srgbClr val="FFFFFF"/>
                </a:solidFill>
                <a:latin typeface="Times New Roman" panose="02020603050405020304" pitchFamily="18" charset="0"/>
              </a:rPr>
              <a:t>  station ⇒ origin CDN</a:t>
            </a:r>
          </a:p>
          <a:p>
            <a:pPr algn="l"/>
            <a:r>
              <a:rPr sz="1400" dirty="0">
                <a:solidFill>
                  <a:srgbClr val="FFFFFF"/>
                </a:solidFill>
                <a:latin typeface="Times New Roman" panose="02020603050405020304" pitchFamily="18" charset="0"/>
              </a:rPr>
              <a:t>• Cache the response</a:t>
            </a:r>
          </a:p>
          <a:p>
            <a:pPr algn="l"/>
            <a:r>
              <a:rPr sz="1400" dirty="0">
                <a:solidFill>
                  <a:srgbClr val="FFFFFF"/>
                </a:solidFill>
                <a:latin typeface="Times New Roman" panose="02020603050405020304" pitchFamily="18" charset="0"/>
              </a:rPr>
              <a:t>  for future hits</a:t>
            </a:r>
          </a:p>
        </p:txBody>
      </p:sp>
      <p:sp>
        <p:nvSpPr>
          <p:cNvPr id="22" name="Rounded Rectangle 21"/>
          <p:cNvSpPr/>
          <p:nvPr/>
        </p:nvSpPr>
        <p:spPr>
          <a:xfrm>
            <a:off x="975360" y="4322659"/>
            <a:ext cx="10332720" cy="1417320"/>
          </a:xfrm>
          <a:prstGeom prst="roundRect">
            <a:avLst>
              <a:gd name="adj" fmla="val 4000"/>
            </a:avLst>
          </a:prstGeom>
          <a:solidFill>
            <a:srgbClr val="F7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23" name="TextBox 22"/>
          <p:cNvSpPr txBox="1"/>
          <p:nvPr/>
        </p:nvSpPr>
        <p:spPr>
          <a:xfrm>
            <a:off x="891540" y="4529281"/>
            <a:ext cx="10332720" cy="301621"/>
          </a:xfrm>
          <a:prstGeom prst="rect">
            <a:avLst/>
          </a:prstGeom>
          <a:noFill/>
        </p:spPr>
        <p:txBody>
          <a:bodyPr wrap="square" lIns="45720" tIns="27432" rIns="45720" bIns="27432" anchor="ctr">
            <a:spAutoFit/>
          </a:bodyPr>
          <a:lstStyle/>
          <a:p>
            <a:pPr algn="ctr"/>
            <a:r>
              <a:rPr sz="1600" dirty="0">
                <a:solidFill>
                  <a:srgbClr val="591F61"/>
                </a:solidFill>
                <a:latin typeface="Times New Roman" panose="02020603050405020304" pitchFamily="18" charset="0"/>
              </a:rPr>
              <a:t>Where do hits land in our trace?</a:t>
            </a:r>
          </a:p>
        </p:txBody>
      </p:sp>
      <p:sp>
        <p:nvSpPr>
          <p:cNvPr id="24" name="TextBox 23"/>
          <p:cNvSpPr txBox="1"/>
          <p:nvPr/>
        </p:nvSpPr>
        <p:spPr>
          <a:xfrm>
            <a:off x="812141" y="4935295"/>
            <a:ext cx="3444240" cy="270843"/>
          </a:xfrm>
          <a:prstGeom prst="rect">
            <a:avLst/>
          </a:prstGeom>
          <a:noFill/>
        </p:spPr>
        <p:txBody>
          <a:bodyPr wrap="square" lIns="45720" tIns="27432" rIns="45720" bIns="27432" anchor="t">
            <a:spAutoFit/>
          </a:bodyPr>
          <a:lstStyle/>
          <a:p>
            <a:pPr algn="ctr"/>
            <a:r>
              <a:rPr sz="1400" dirty="0">
                <a:solidFill>
                  <a:srgbClr val="222222"/>
                </a:solidFill>
                <a:latin typeface="Times New Roman" panose="02020603050405020304" pitchFamily="18" charset="0"/>
              </a:rPr>
              <a:t>Phase ①  Local</a:t>
            </a:r>
          </a:p>
        </p:txBody>
      </p:sp>
      <p:sp>
        <p:nvSpPr>
          <p:cNvPr id="25" name="TextBox 24"/>
          <p:cNvSpPr txBox="1"/>
          <p:nvPr/>
        </p:nvSpPr>
        <p:spPr>
          <a:xfrm>
            <a:off x="812141" y="5251141"/>
            <a:ext cx="3444240" cy="486287"/>
          </a:xfrm>
          <a:prstGeom prst="rect">
            <a:avLst/>
          </a:prstGeom>
          <a:noFill/>
        </p:spPr>
        <p:txBody>
          <a:bodyPr wrap="square" lIns="45720" tIns="27432" rIns="45720" bIns="27432" anchor="t">
            <a:spAutoFit/>
          </a:bodyPr>
          <a:lstStyle/>
          <a:p>
            <a:pPr algn="ctr"/>
            <a:r>
              <a:rPr sz="2800" dirty="0">
                <a:solidFill>
                  <a:srgbClr val="591F61"/>
                </a:solidFill>
                <a:latin typeface="Times New Roman" panose="02020603050405020304" pitchFamily="18" charset="0"/>
              </a:rPr>
              <a:t>62 %</a:t>
            </a:r>
          </a:p>
        </p:txBody>
      </p:sp>
      <p:sp>
        <p:nvSpPr>
          <p:cNvPr id="26" name="TextBox 25"/>
          <p:cNvSpPr txBox="1"/>
          <p:nvPr/>
        </p:nvSpPr>
        <p:spPr>
          <a:xfrm>
            <a:off x="4349344" y="4957786"/>
            <a:ext cx="3444240" cy="270843"/>
          </a:xfrm>
          <a:prstGeom prst="rect">
            <a:avLst/>
          </a:prstGeom>
          <a:noFill/>
        </p:spPr>
        <p:txBody>
          <a:bodyPr wrap="square" lIns="45720" tIns="27432" rIns="45720" bIns="27432" anchor="t">
            <a:spAutoFit/>
          </a:bodyPr>
          <a:lstStyle/>
          <a:p>
            <a:pPr algn="ctr"/>
            <a:r>
              <a:rPr sz="1400" dirty="0">
                <a:solidFill>
                  <a:srgbClr val="222222"/>
                </a:solidFill>
                <a:latin typeface="Times New Roman" panose="02020603050405020304" pitchFamily="18" charset="0"/>
              </a:rPr>
              <a:t>Phase ②  Cooperative</a:t>
            </a:r>
          </a:p>
        </p:txBody>
      </p:sp>
      <p:sp>
        <p:nvSpPr>
          <p:cNvPr id="27" name="TextBox 26"/>
          <p:cNvSpPr txBox="1"/>
          <p:nvPr/>
        </p:nvSpPr>
        <p:spPr>
          <a:xfrm>
            <a:off x="4463797" y="5281189"/>
            <a:ext cx="3444240" cy="486287"/>
          </a:xfrm>
          <a:prstGeom prst="rect">
            <a:avLst/>
          </a:prstGeom>
          <a:noFill/>
        </p:spPr>
        <p:txBody>
          <a:bodyPr wrap="square" lIns="45720" tIns="27432" rIns="45720" bIns="27432" anchor="t">
            <a:spAutoFit/>
          </a:bodyPr>
          <a:lstStyle/>
          <a:p>
            <a:pPr algn="ctr"/>
            <a:r>
              <a:rPr sz="2800" dirty="0">
                <a:solidFill>
                  <a:srgbClr val="591F61"/>
                </a:solidFill>
                <a:latin typeface="Times New Roman" panose="02020603050405020304" pitchFamily="18" charset="0"/>
              </a:rPr>
              <a:t>23 %</a:t>
            </a:r>
          </a:p>
        </p:txBody>
      </p:sp>
      <p:sp>
        <p:nvSpPr>
          <p:cNvPr id="28" name="TextBox 27"/>
          <p:cNvSpPr txBox="1"/>
          <p:nvPr/>
        </p:nvSpPr>
        <p:spPr>
          <a:xfrm>
            <a:off x="7780020" y="4942495"/>
            <a:ext cx="3444240" cy="270843"/>
          </a:xfrm>
          <a:prstGeom prst="rect">
            <a:avLst/>
          </a:prstGeom>
          <a:noFill/>
        </p:spPr>
        <p:txBody>
          <a:bodyPr wrap="square" lIns="45720" tIns="27432" rIns="45720" bIns="27432" anchor="t">
            <a:spAutoFit/>
          </a:bodyPr>
          <a:lstStyle/>
          <a:p>
            <a:pPr algn="ctr"/>
            <a:r>
              <a:rPr sz="1400" dirty="0">
                <a:solidFill>
                  <a:srgbClr val="222222"/>
                </a:solidFill>
                <a:latin typeface="Times New Roman" panose="02020603050405020304" pitchFamily="18" charset="0"/>
              </a:rPr>
              <a:t>Phase ③  Ground</a:t>
            </a:r>
          </a:p>
        </p:txBody>
      </p:sp>
      <p:sp>
        <p:nvSpPr>
          <p:cNvPr id="29" name="TextBox 28"/>
          <p:cNvSpPr txBox="1"/>
          <p:nvPr/>
        </p:nvSpPr>
        <p:spPr>
          <a:xfrm>
            <a:off x="7886547" y="5234079"/>
            <a:ext cx="3444240" cy="486287"/>
          </a:xfrm>
          <a:prstGeom prst="rect">
            <a:avLst/>
          </a:prstGeom>
          <a:noFill/>
        </p:spPr>
        <p:txBody>
          <a:bodyPr wrap="square" lIns="45720" tIns="27432" rIns="45720" bIns="27432" anchor="t">
            <a:spAutoFit/>
          </a:bodyPr>
          <a:lstStyle/>
          <a:p>
            <a:pPr algn="ctr"/>
            <a:r>
              <a:rPr sz="2800" dirty="0">
                <a:solidFill>
                  <a:srgbClr val="591F61"/>
                </a:solidFill>
                <a:latin typeface="Times New Roman" panose="02020603050405020304" pitchFamily="18" charset="0"/>
              </a:rPr>
              <a:t>15 %</a:t>
            </a:r>
          </a:p>
        </p:txBody>
      </p:sp>
      <p:sp>
        <p:nvSpPr>
          <p:cNvPr id="30" name="Rounded Rectangle 29"/>
          <p:cNvSpPr/>
          <p:nvPr/>
        </p:nvSpPr>
        <p:spPr>
          <a:xfrm>
            <a:off x="457200" y="6263640"/>
            <a:ext cx="11338560" cy="411480"/>
          </a:xfrm>
          <a:prstGeom prst="roundRect">
            <a:avLst>
              <a:gd name="adj" fmla="val 30000"/>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33" name="Rounded Rectangle 32"/>
          <p:cNvSpPr/>
          <p:nvPr/>
        </p:nvSpPr>
        <p:spPr>
          <a:xfrm>
            <a:off x="411480" y="5760720"/>
            <a:ext cx="11338560" cy="777240"/>
          </a:xfrm>
          <a:prstGeom prst="roundRect">
            <a:avLst/>
          </a:prstGeom>
          <a:solidFill>
            <a:srgbClr val="F6EE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34" name="Rounded Rectangle 33"/>
          <p:cNvSpPr/>
          <p:nvPr/>
        </p:nvSpPr>
        <p:spPr>
          <a:xfrm>
            <a:off x="411480" y="5760720"/>
            <a:ext cx="11338560" cy="777240"/>
          </a:xfrm>
          <a:prstGeom prst="roundRect">
            <a:avLst/>
          </a:prstGeom>
          <a:solidFill>
            <a:srgbClr val="F6EE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35" name="TextBox 34"/>
          <p:cNvSpPr txBox="1"/>
          <p:nvPr/>
        </p:nvSpPr>
        <p:spPr>
          <a:xfrm>
            <a:off x="502920" y="5815584"/>
            <a:ext cx="2103120" cy="251028"/>
          </a:xfrm>
          <a:prstGeom prst="rect">
            <a:avLst/>
          </a:prstGeom>
          <a:noFill/>
        </p:spPr>
        <p:txBody>
          <a:bodyPr wrap="square" lIns="50000" tIns="20000">
            <a:spAutoFit/>
          </a:bodyPr>
          <a:lstStyle/>
          <a:p>
            <a:r>
              <a:rPr sz="1200" dirty="0">
                <a:solidFill>
                  <a:srgbClr val="591F61"/>
                </a:solidFill>
                <a:latin typeface="Times New Roman" panose="02020603050405020304" pitchFamily="18" charset="0"/>
              </a:rPr>
              <a:t>Design Recap</a:t>
            </a:r>
          </a:p>
        </p:txBody>
      </p:sp>
      <p:sp>
        <p:nvSpPr>
          <p:cNvPr id="36" name="TextBox 35"/>
          <p:cNvSpPr txBox="1"/>
          <p:nvPr/>
        </p:nvSpPr>
        <p:spPr>
          <a:xfrm>
            <a:off x="502920" y="6089904"/>
            <a:ext cx="3840480" cy="389527"/>
          </a:xfrm>
          <a:prstGeom prst="rect">
            <a:avLst/>
          </a:prstGeom>
          <a:noFill/>
        </p:spPr>
        <p:txBody>
          <a:bodyPr wrap="square" lIns="50000" tIns="20000">
            <a:spAutoFit/>
          </a:bodyPr>
          <a:lstStyle/>
          <a:p>
            <a:r>
              <a:rPr sz="1050" dirty="0">
                <a:solidFill>
                  <a:srgbClr val="591F61"/>
                </a:solidFill>
                <a:latin typeface="Times New Roman" panose="02020603050405020304" pitchFamily="18" charset="0"/>
              </a:rPr>
              <a:t>Spatial — </a:t>
            </a:r>
          </a:p>
          <a:p>
            <a:r>
              <a:rPr sz="1050" dirty="0">
                <a:solidFill>
                  <a:srgbClr val="1A1A1A"/>
                </a:solidFill>
                <a:latin typeface="Times New Roman" panose="02020603050405020304" pitchFamily="18" charset="0"/>
              </a:rPr>
              <a:t>latency-bounded cliques + uniform partitioning</a:t>
            </a:r>
          </a:p>
        </p:txBody>
      </p:sp>
      <p:sp>
        <p:nvSpPr>
          <p:cNvPr id="37" name="TextBox 36"/>
          <p:cNvSpPr txBox="1"/>
          <p:nvPr/>
        </p:nvSpPr>
        <p:spPr>
          <a:xfrm>
            <a:off x="4434840" y="6089904"/>
            <a:ext cx="3840480" cy="389527"/>
          </a:xfrm>
          <a:prstGeom prst="rect">
            <a:avLst/>
          </a:prstGeom>
          <a:noFill/>
        </p:spPr>
        <p:txBody>
          <a:bodyPr wrap="square" lIns="50000" tIns="20000">
            <a:spAutoFit/>
          </a:bodyPr>
          <a:lstStyle/>
          <a:p>
            <a:r>
              <a:rPr sz="1050" dirty="0">
                <a:solidFill>
                  <a:srgbClr val="591F61"/>
                </a:solidFill>
                <a:latin typeface="Times New Roman" panose="02020603050405020304" pitchFamily="18" charset="0"/>
              </a:rPr>
              <a:t>Temporal — </a:t>
            </a:r>
          </a:p>
          <a:p>
            <a:r>
              <a:rPr sz="1050" dirty="0">
                <a:solidFill>
                  <a:srgbClr val="1A1A1A"/>
                </a:solidFill>
                <a:latin typeface="Times New Roman" panose="02020603050405020304" pitchFamily="18" charset="0"/>
              </a:rPr>
              <a:t>orbit-predictive, value-aware migration</a:t>
            </a:r>
          </a:p>
        </p:txBody>
      </p:sp>
      <p:sp>
        <p:nvSpPr>
          <p:cNvPr id="38" name="TextBox 37"/>
          <p:cNvSpPr txBox="1"/>
          <p:nvPr/>
        </p:nvSpPr>
        <p:spPr>
          <a:xfrm>
            <a:off x="8321040" y="6089904"/>
            <a:ext cx="3749039" cy="389527"/>
          </a:xfrm>
          <a:prstGeom prst="rect">
            <a:avLst/>
          </a:prstGeom>
          <a:noFill/>
        </p:spPr>
        <p:txBody>
          <a:bodyPr wrap="square" lIns="50000" tIns="20000">
            <a:spAutoFit/>
          </a:bodyPr>
          <a:lstStyle/>
          <a:p>
            <a:r>
              <a:rPr sz="1050" dirty="0">
                <a:solidFill>
                  <a:srgbClr val="591F61"/>
                </a:solidFill>
                <a:latin typeface="Times New Roman" panose="02020603050405020304" pitchFamily="18" charset="0"/>
              </a:rPr>
              <a:t>Workflow — </a:t>
            </a:r>
          </a:p>
          <a:p>
            <a:r>
              <a:rPr sz="1050" dirty="0">
                <a:solidFill>
                  <a:srgbClr val="1A1A1A"/>
                </a:solidFill>
                <a:latin typeface="Times New Roman" panose="02020603050405020304" pitchFamily="18" charset="0"/>
              </a:rPr>
              <a:t>Local → Cooperative → Ground; latency-monotone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sz="3200" b="0" dirty="0">
                <a:solidFill>
                  <a:srgbClr val="FFFFFF"/>
                </a:solidFill>
                <a:latin typeface="Times New Roman" panose="02020603050405020304" pitchFamily="18" charset="0"/>
              </a:rPr>
              <a:t>Part 3 / Performance Evaluation</a:t>
            </a:r>
          </a:p>
        </p:txBody>
      </p:sp>
      <p:sp>
        <p:nvSpPr>
          <p:cNvPr id="3" name="Content Placeholder 2"/>
          <p:cNvSpPr>
            <a:spLocks noGrp="1"/>
          </p:cNvSpPr>
          <p:nvPr>
            <p:ph sz="quarter" idx="10"/>
          </p:nvPr>
        </p:nvSpPr>
        <p:spPr/>
        <p:txBody>
          <a:bodyPr>
            <a:normAutofit/>
          </a:bodyPr>
          <a:lstStyle/>
          <a:p>
            <a:endParaRPr sz="3600" dirty="0"/>
          </a:p>
        </p:txBody>
      </p:sp>
      <p:sp>
        <p:nvSpPr>
          <p:cNvPr id="4" name="TextBox 3"/>
          <p:cNvSpPr txBox="1"/>
          <p:nvPr/>
        </p:nvSpPr>
        <p:spPr>
          <a:xfrm>
            <a:off x="822960" y="2194560"/>
            <a:ext cx="3657600" cy="8919365"/>
          </a:xfrm>
          <a:prstGeom prst="rect">
            <a:avLst/>
          </a:prstGeom>
          <a:noFill/>
        </p:spPr>
        <p:txBody>
          <a:bodyPr wrap="square" lIns="45720" tIns="27432" rIns="45720" bIns="27432" anchor="t">
            <a:spAutoFit/>
          </a:bodyPr>
          <a:lstStyle/>
          <a:p>
            <a:pPr algn="l"/>
            <a:r>
              <a:rPr sz="28800" dirty="0">
                <a:solidFill>
                  <a:srgbClr val="E5D6EA"/>
                </a:solidFill>
                <a:latin typeface="Times New Roman" panose="02020603050405020304" pitchFamily="18" charset="0"/>
              </a:rPr>
              <a:t>03</a:t>
            </a:r>
          </a:p>
        </p:txBody>
      </p:sp>
      <p:sp>
        <p:nvSpPr>
          <p:cNvPr id="5" name="TextBox 4"/>
          <p:cNvSpPr txBox="1"/>
          <p:nvPr/>
        </p:nvSpPr>
        <p:spPr>
          <a:xfrm>
            <a:off x="1694688" y="2377440"/>
            <a:ext cx="9918192" cy="547842"/>
          </a:xfrm>
          <a:prstGeom prst="rect">
            <a:avLst/>
          </a:prstGeom>
          <a:noFill/>
        </p:spPr>
        <p:txBody>
          <a:bodyPr wrap="square" lIns="45720" tIns="27432" rIns="45720" bIns="27432" anchor="t">
            <a:spAutoFit/>
          </a:bodyPr>
          <a:lstStyle/>
          <a:p>
            <a:pPr algn="l"/>
            <a:r>
              <a:rPr sz="3200" dirty="0">
                <a:solidFill>
                  <a:srgbClr val="591F61"/>
                </a:solidFill>
                <a:latin typeface="Times New Roman" panose="02020603050405020304" pitchFamily="18" charset="0"/>
              </a:rPr>
              <a:t>Real Starlink trace · How well does SCOPE deliver?</a:t>
            </a:r>
          </a:p>
        </p:txBody>
      </p:sp>
      <p:sp>
        <p:nvSpPr>
          <p:cNvPr id="6" name="TextBox 5"/>
          <p:cNvSpPr txBox="1"/>
          <p:nvPr/>
        </p:nvSpPr>
        <p:spPr>
          <a:xfrm>
            <a:off x="4754880" y="3383280"/>
            <a:ext cx="6949440" cy="1210011"/>
          </a:xfrm>
          <a:prstGeom prst="rect">
            <a:avLst/>
          </a:prstGeom>
          <a:noFill/>
        </p:spPr>
        <p:txBody>
          <a:bodyPr wrap="square" lIns="45720">
            <a:spAutoFit/>
          </a:bodyPr>
          <a:lstStyle/>
          <a:p>
            <a:pPr algn="l">
              <a:lnSpc>
                <a:spcPct val="125000"/>
              </a:lnSpc>
            </a:pPr>
            <a:r>
              <a:rPr sz="2000" dirty="0">
                <a:solidFill>
                  <a:srgbClr val="222222"/>
                </a:solidFill>
                <a:latin typeface="Times New Roman" panose="02020603050405020304" pitchFamily="18" charset="0"/>
              </a:rPr>
              <a:t>▸ Robustness: cache-hit ratio under handover scale</a:t>
            </a:r>
          </a:p>
          <a:p>
            <a:pPr algn="l">
              <a:lnSpc>
                <a:spcPct val="125000"/>
              </a:lnSpc>
            </a:pPr>
            <a:r>
              <a:rPr sz="2000" dirty="0">
                <a:solidFill>
                  <a:srgbClr val="222222"/>
                </a:solidFill>
                <a:latin typeface="Times New Roman" panose="02020603050405020304" pitchFamily="18" charset="0"/>
              </a:rPr>
              <a:t>▸ Continuity: latency stability over a 15-min trace</a:t>
            </a:r>
          </a:p>
          <a:p>
            <a:pPr algn="l">
              <a:lnSpc>
                <a:spcPct val="125000"/>
              </a:lnSpc>
            </a:pPr>
            <a:r>
              <a:rPr sz="2000" dirty="0">
                <a:solidFill>
                  <a:srgbClr val="222222"/>
                </a:solidFill>
                <a:latin typeface="Times New Roman" panose="02020603050405020304" pitchFamily="18" charset="0"/>
              </a:rPr>
              <a:t>▸ Cost-Benefit: GSL traffic saved vs. ISL overhead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sz="4800"/>
          </a:p>
        </p:txBody>
      </p:sp>
      <p:sp>
        <p:nvSpPr>
          <p:cNvPr id="3" name="Content Placeholder 2"/>
          <p:cNvSpPr>
            <a:spLocks noGrp="1"/>
          </p:cNvSpPr>
          <p:nvPr>
            <p:ph sz="quarter" idx="10"/>
          </p:nvPr>
        </p:nvSpPr>
        <p:spPr/>
        <p:txBody>
          <a:bodyPr>
            <a:normAutofit/>
          </a:bodyPr>
          <a:lstStyle/>
          <a:p>
            <a:endParaRPr sz="4000"/>
          </a:p>
        </p:txBody>
      </p:sp>
      <p:sp>
        <p:nvSpPr>
          <p:cNvPr id="4" name="Rectangle 3"/>
          <p:cNvSpPr/>
          <p:nvPr/>
        </p:nvSpPr>
        <p:spPr>
          <a:xfrm>
            <a:off x="0" y="0"/>
            <a:ext cx="12192000" cy="914400"/>
          </a:xfrm>
          <a:prstGeom prst="rect">
            <a:avLst/>
          </a:prstGeom>
          <a:solidFill>
            <a:srgbClr val="591F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5" name="Rectangle 4"/>
          <p:cNvSpPr/>
          <p:nvPr/>
        </p:nvSpPr>
        <p:spPr>
          <a:xfrm>
            <a:off x="0" y="914400"/>
            <a:ext cx="12192000" cy="40000"/>
          </a:xfrm>
          <a:prstGeom prst="rect">
            <a:avLst/>
          </a:prstGeom>
          <a:solidFill>
            <a:srgbClr val="E0CB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6" name="TextBox 5"/>
          <p:cNvSpPr txBox="1"/>
          <p:nvPr/>
        </p:nvSpPr>
        <p:spPr>
          <a:xfrm>
            <a:off x="411480" y="30115"/>
            <a:ext cx="3747180" cy="600164"/>
          </a:xfrm>
          <a:prstGeom prst="rect">
            <a:avLst/>
          </a:prstGeom>
          <a:noFill/>
        </p:spPr>
        <p:txBody>
          <a:bodyPr wrap="none" lIns="0" tIns="0">
            <a:spAutoFit/>
          </a:bodyPr>
          <a:lstStyle/>
          <a:p>
            <a:r>
              <a:rPr sz="3600" dirty="0">
                <a:solidFill>
                  <a:srgbClr val="FFFFFF"/>
                </a:solidFill>
                <a:latin typeface="Times New Roman" panose="02020603050405020304" pitchFamily="18" charset="0"/>
              </a:rPr>
              <a:t>Experimental Setup</a:t>
            </a:r>
          </a:p>
        </p:txBody>
      </p:sp>
      <p:sp>
        <p:nvSpPr>
          <p:cNvPr id="7" name="TextBox 6"/>
          <p:cNvSpPr txBox="1"/>
          <p:nvPr/>
        </p:nvSpPr>
        <p:spPr>
          <a:xfrm>
            <a:off x="411480" y="566928"/>
            <a:ext cx="5471498" cy="292388"/>
          </a:xfrm>
          <a:prstGeom prst="rect">
            <a:avLst/>
          </a:prstGeom>
          <a:noFill/>
        </p:spPr>
        <p:txBody>
          <a:bodyPr wrap="none" lIns="0" tIns="0">
            <a:spAutoFit/>
          </a:bodyPr>
          <a:lstStyle/>
          <a:p>
            <a:r>
              <a:rPr sz="1600" dirty="0">
                <a:solidFill>
                  <a:srgbClr val="E0CBE6"/>
                </a:solidFill>
                <a:latin typeface="Times New Roman" panose="02020603050405020304" pitchFamily="18" charset="0"/>
              </a:rPr>
              <a:t>Discrete-event Python simulator driven by real Starlink TLE data</a:t>
            </a:r>
          </a:p>
        </p:txBody>
      </p:sp>
      <p:sp>
        <p:nvSpPr>
          <p:cNvPr id="8" name="TextBox 7"/>
          <p:cNvSpPr txBox="1"/>
          <p:nvPr/>
        </p:nvSpPr>
        <p:spPr>
          <a:xfrm>
            <a:off x="10700918" y="164592"/>
            <a:ext cx="1277722" cy="307777"/>
          </a:xfrm>
          <a:prstGeom prst="rect">
            <a:avLst/>
          </a:prstGeom>
          <a:noFill/>
        </p:spPr>
        <p:txBody>
          <a:bodyPr wrap="none">
            <a:spAutoFit/>
          </a:bodyPr>
          <a:lstStyle/>
          <a:p>
            <a:pPr algn="r"/>
            <a:r>
              <a:rPr sz="1400" dirty="0">
                <a:solidFill>
                  <a:srgbClr val="FFFFFF"/>
                </a:solidFill>
                <a:latin typeface="Times New Roman" panose="02020603050405020304" pitchFamily="18" charset="0"/>
              </a:rPr>
              <a:t>Tsinghua Univ.</a:t>
            </a:r>
          </a:p>
        </p:txBody>
      </p:sp>
      <p:sp>
        <p:nvSpPr>
          <p:cNvPr id="10" name="Rounded Rectangle 9"/>
          <p:cNvSpPr/>
          <p:nvPr/>
        </p:nvSpPr>
        <p:spPr>
          <a:xfrm>
            <a:off x="548640" y="1280160"/>
            <a:ext cx="5486400" cy="2050000"/>
          </a:xfrm>
          <a:prstGeom prst="roundRect">
            <a:avLst/>
          </a:prstGeom>
          <a:solidFill>
            <a:srgbClr val="591F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11" name="Rounded Rectangle 10"/>
          <p:cNvSpPr/>
          <p:nvPr/>
        </p:nvSpPr>
        <p:spPr>
          <a:xfrm>
            <a:off x="731520" y="1463040"/>
            <a:ext cx="640080" cy="64008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12" name="TextBox 11"/>
          <p:cNvSpPr txBox="1"/>
          <p:nvPr/>
        </p:nvSpPr>
        <p:spPr>
          <a:xfrm>
            <a:off x="1508640" y="1508760"/>
            <a:ext cx="4389120" cy="445791"/>
          </a:xfrm>
          <a:prstGeom prst="rect">
            <a:avLst/>
          </a:prstGeom>
          <a:noFill/>
        </p:spPr>
        <p:txBody>
          <a:bodyPr wrap="square" lIns="50000" tIns="30000">
            <a:spAutoFit/>
          </a:bodyPr>
          <a:lstStyle/>
          <a:p>
            <a:pPr algn="l"/>
            <a:r>
              <a:rPr sz="2400" dirty="0">
                <a:solidFill>
                  <a:srgbClr val="FFFFFF"/>
                </a:solidFill>
                <a:latin typeface="Times New Roman" panose="02020603050405020304" pitchFamily="18" charset="0"/>
              </a:rPr>
              <a:t>Constellation</a:t>
            </a:r>
          </a:p>
        </p:txBody>
      </p:sp>
      <p:sp>
        <p:nvSpPr>
          <p:cNvPr id="13" name="TextBox 12"/>
          <p:cNvSpPr txBox="1"/>
          <p:nvPr/>
        </p:nvSpPr>
        <p:spPr>
          <a:xfrm>
            <a:off x="822960" y="2190160"/>
            <a:ext cx="4937760" cy="815123"/>
          </a:xfrm>
          <a:prstGeom prst="rect">
            <a:avLst/>
          </a:prstGeom>
          <a:noFill/>
        </p:spPr>
        <p:txBody>
          <a:bodyPr wrap="square" lIns="50000" tIns="30000">
            <a:spAutoFit/>
          </a:bodyPr>
          <a:lstStyle/>
          <a:p>
            <a:pPr algn="l"/>
            <a:r>
              <a:rPr sz="1600" dirty="0">
                <a:solidFill>
                  <a:srgbClr val="FFFFFF"/>
                </a:solidFill>
                <a:latin typeface="Times New Roman" panose="02020603050405020304" pitchFamily="18" charset="0"/>
              </a:rPr>
              <a:t>Starlink Shell-1</a:t>
            </a:r>
          </a:p>
          <a:p>
            <a:pPr algn="l"/>
            <a:r>
              <a:rPr sz="1600" dirty="0">
                <a:solidFill>
                  <a:srgbClr val="FFFFFF"/>
                </a:solidFill>
                <a:latin typeface="Times New Roman" panose="02020603050405020304" pitchFamily="18" charset="0"/>
              </a:rPr>
              <a:t>550 km · 53° inclination</a:t>
            </a:r>
          </a:p>
          <a:p>
            <a:pPr algn="l"/>
            <a:r>
              <a:rPr sz="1600" dirty="0">
                <a:solidFill>
                  <a:srgbClr val="FFFFFF"/>
                </a:solidFill>
                <a:latin typeface="Times New Roman" panose="02020603050405020304" pitchFamily="18" charset="0"/>
              </a:rPr>
              <a:t>Real TLE-driven topology</a:t>
            </a:r>
          </a:p>
        </p:txBody>
      </p:sp>
      <p:sp>
        <p:nvSpPr>
          <p:cNvPr id="14" name="Rounded Rectangle 13"/>
          <p:cNvSpPr/>
          <p:nvPr/>
        </p:nvSpPr>
        <p:spPr>
          <a:xfrm>
            <a:off x="6217920" y="1280160"/>
            <a:ext cx="5486400" cy="2050000"/>
          </a:xfrm>
          <a:prstGeom prst="roundRect">
            <a:avLst/>
          </a:prstGeom>
          <a:solidFill>
            <a:srgbClr val="8B5C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15" name="Rounded Rectangle 14"/>
          <p:cNvSpPr/>
          <p:nvPr/>
        </p:nvSpPr>
        <p:spPr>
          <a:xfrm>
            <a:off x="6400800" y="1463040"/>
            <a:ext cx="640080" cy="64008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16" name="TextBox 15"/>
          <p:cNvSpPr txBox="1"/>
          <p:nvPr/>
        </p:nvSpPr>
        <p:spPr>
          <a:xfrm>
            <a:off x="7177920" y="1508760"/>
            <a:ext cx="4389120" cy="445791"/>
          </a:xfrm>
          <a:prstGeom prst="rect">
            <a:avLst/>
          </a:prstGeom>
          <a:noFill/>
        </p:spPr>
        <p:txBody>
          <a:bodyPr wrap="square" lIns="50000" tIns="30000">
            <a:spAutoFit/>
          </a:bodyPr>
          <a:lstStyle/>
          <a:p>
            <a:pPr algn="l"/>
            <a:r>
              <a:rPr sz="2400" dirty="0">
                <a:solidFill>
                  <a:srgbClr val="FFFFFF"/>
                </a:solidFill>
                <a:latin typeface="Times New Roman" panose="02020603050405020304" pitchFamily="18" charset="0"/>
              </a:rPr>
              <a:t>Network Model</a:t>
            </a:r>
          </a:p>
        </p:txBody>
      </p:sp>
      <p:sp>
        <p:nvSpPr>
          <p:cNvPr id="17" name="TextBox 16"/>
          <p:cNvSpPr txBox="1"/>
          <p:nvPr/>
        </p:nvSpPr>
        <p:spPr>
          <a:xfrm>
            <a:off x="6492240" y="2190160"/>
            <a:ext cx="4937760" cy="815123"/>
          </a:xfrm>
          <a:prstGeom prst="rect">
            <a:avLst/>
          </a:prstGeom>
          <a:noFill/>
        </p:spPr>
        <p:txBody>
          <a:bodyPr wrap="square" lIns="50000" tIns="30000">
            <a:spAutoFit/>
          </a:bodyPr>
          <a:lstStyle/>
          <a:p>
            <a:pPr algn="l"/>
            <a:r>
              <a:rPr sz="1600" dirty="0">
                <a:solidFill>
                  <a:srgbClr val="FFFFFF"/>
                </a:solidFill>
                <a:latin typeface="Times New Roman" panose="02020603050405020304" pitchFamily="18" charset="0"/>
              </a:rPr>
              <a:t>ISL bandwidth bounded by</a:t>
            </a:r>
          </a:p>
          <a:p>
            <a:pPr algn="l"/>
            <a:r>
              <a:rPr sz="1600" dirty="0">
                <a:solidFill>
                  <a:srgbClr val="FFFFFF"/>
                </a:solidFill>
                <a:latin typeface="Times New Roman" panose="02020603050405020304" pitchFamily="18" charset="0"/>
              </a:rPr>
              <a:t>handover-window duration</a:t>
            </a:r>
          </a:p>
          <a:p>
            <a:pPr algn="l"/>
            <a:r>
              <a:rPr sz="1600" dirty="0">
                <a:solidFill>
                  <a:srgbClr val="FFFFFF"/>
                </a:solidFill>
                <a:latin typeface="Times New Roman" panose="02020603050405020304" pitchFamily="18" charset="0"/>
              </a:rPr>
              <a:t>(physical spectrum limit)</a:t>
            </a:r>
          </a:p>
        </p:txBody>
      </p:sp>
      <p:sp>
        <p:nvSpPr>
          <p:cNvPr id="18" name="Rounded Rectangle 17"/>
          <p:cNvSpPr/>
          <p:nvPr/>
        </p:nvSpPr>
        <p:spPr>
          <a:xfrm>
            <a:off x="548640" y="3500000"/>
            <a:ext cx="5486400" cy="2050000"/>
          </a:xfrm>
          <a:prstGeom prst="roundRect">
            <a:avLst/>
          </a:prstGeom>
          <a:solidFill>
            <a:srgbClr val="C84B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19" name="Rounded Rectangle 18"/>
          <p:cNvSpPr/>
          <p:nvPr/>
        </p:nvSpPr>
        <p:spPr>
          <a:xfrm>
            <a:off x="731520" y="3682880"/>
            <a:ext cx="640080" cy="64008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20" name="TextBox 19"/>
          <p:cNvSpPr txBox="1"/>
          <p:nvPr/>
        </p:nvSpPr>
        <p:spPr>
          <a:xfrm>
            <a:off x="1508640" y="3728600"/>
            <a:ext cx="4389120" cy="445791"/>
          </a:xfrm>
          <a:prstGeom prst="rect">
            <a:avLst/>
          </a:prstGeom>
          <a:noFill/>
        </p:spPr>
        <p:txBody>
          <a:bodyPr wrap="square" lIns="50000" tIns="30000">
            <a:spAutoFit/>
          </a:bodyPr>
          <a:lstStyle/>
          <a:p>
            <a:pPr algn="l"/>
            <a:r>
              <a:rPr sz="2400" dirty="0">
                <a:solidFill>
                  <a:srgbClr val="FFFFFF"/>
                </a:solidFill>
                <a:latin typeface="Times New Roman" panose="02020603050405020304" pitchFamily="18" charset="0"/>
              </a:rPr>
              <a:t>Workload</a:t>
            </a:r>
          </a:p>
        </p:txBody>
      </p:sp>
      <p:sp>
        <p:nvSpPr>
          <p:cNvPr id="21" name="TextBox 20"/>
          <p:cNvSpPr txBox="1"/>
          <p:nvPr/>
        </p:nvSpPr>
        <p:spPr>
          <a:xfrm>
            <a:off x="822960" y="4410000"/>
            <a:ext cx="4937760" cy="568902"/>
          </a:xfrm>
          <a:prstGeom prst="rect">
            <a:avLst/>
          </a:prstGeom>
          <a:noFill/>
        </p:spPr>
        <p:txBody>
          <a:bodyPr wrap="square" lIns="50000" tIns="30000">
            <a:spAutoFit/>
          </a:bodyPr>
          <a:lstStyle/>
          <a:p>
            <a:pPr algn="l"/>
            <a:r>
              <a:rPr sz="1600" dirty="0">
                <a:solidFill>
                  <a:srgbClr val="FFFFFF"/>
                </a:solidFill>
                <a:latin typeface="Times New Roman" panose="02020603050405020304" pitchFamily="18" charset="0"/>
              </a:rPr>
              <a:t>Zipf request distribution</a:t>
            </a:r>
          </a:p>
          <a:p>
            <a:pPr algn="l"/>
            <a:r>
              <a:rPr sz="1600" dirty="0">
                <a:solidFill>
                  <a:srgbClr val="FFFFFF"/>
                </a:solidFill>
                <a:latin typeface="Times New Roman" panose="02020603050405020304" pitchFamily="18" charset="0"/>
              </a:rPr>
              <a:t>skewness α = 1.3</a:t>
            </a:r>
          </a:p>
        </p:txBody>
      </p:sp>
      <p:sp>
        <p:nvSpPr>
          <p:cNvPr id="22" name="Rounded Rectangle 21"/>
          <p:cNvSpPr/>
          <p:nvPr/>
        </p:nvSpPr>
        <p:spPr>
          <a:xfrm>
            <a:off x="6217920" y="3500000"/>
            <a:ext cx="5486400" cy="2050000"/>
          </a:xfrm>
          <a:prstGeom prst="roundRect">
            <a:avLst/>
          </a:prstGeom>
          <a:solidFill>
            <a:srgbClr val="C06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23" name="Rounded Rectangle 22"/>
          <p:cNvSpPr/>
          <p:nvPr/>
        </p:nvSpPr>
        <p:spPr>
          <a:xfrm>
            <a:off x="6400800" y="3682880"/>
            <a:ext cx="640080" cy="64008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24" name="TextBox 23"/>
          <p:cNvSpPr txBox="1"/>
          <p:nvPr/>
        </p:nvSpPr>
        <p:spPr>
          <a:xfrm>
            <a:off x="7177920" y="3728600"/>
            <a:ext cx="4389120" cy="445791"/>
          </a:xfrm>
          <a:prstGeom prst="rect">
            <a:avLst/>
          </a:prstGeom>
          <a:noFill/>
        </p:spPr>
        <p:txBody>
          <a:bodyPr wrap="square" lIns="50000" tIns="30000">
            <a:spAutoFit/>
          </a:bodyPr>
          <a:lstStyle/>
          <a:p>
            <a:pPr algn="l"/>
            <a:r>
              <a:rPr sz="2400" dirty="0">
                <a:solidFill>
                  <a:srgbClr val="FFFFFF"/>
                </a:solidFill>
                <a:latin typeface="Times New Roman" panose="02020603050405020304" pitchFamily="18" charset="0"/>
              </a:rPr>
              <a:t>Content Model</a:t>
            </a:r>
          </a:p>
        </p:txBody>
      </p:sp>
      <p:sp>
        <p:nvSpPr>
          <p:cNvPr id="25" name="TextBox 24"/>
          <p:cNvSpPr txBox="1"/>
          <p:nvPr/>
        </p:nvSpPr>
        <p:spPr>
          <a:xfrm>
            <a:off x="6492240" y="4410000"/>
            <a:ext cx="4937760" cy="815123"/>
          </a:xfrm>
          <a:prstGeom prst="rect">
            <a:avLst/>
          </a:prstGeom>
          <a:noFill/>
        </p:spPr>
        <p:txBody>
          <a:bodyPr wrap="square" lIns="50000" tIns="30000">
            <a:spAutoFit/>
          </a:bodyPr>
          <a:lstStyle/>
          <a:p>
            <a:pPr algn="l"/>
            <a:r>
              <a:rPr sz="1600" dirty="0">
                <a:solidFill>
                  <a:srgbClr val="FFFFFF"/>
                </a:solidFill>
                <a:latin typeface="Times New Roman" panose="02020603050405020304" pitchFamily="18" charset="0"/>
              </a:rPr>
              <a:t>Heavy-head: 300–900 MB (videos)</a:t>
            </a:r>
          </a:p>
          <a:p>
            <a:pPr algn="l"/>
            <a:r>
              <a:rPr sz="1600" dirty="0">
                <a:solidFill>
                  <a:srgbClr val="FFFFFF"/>
                </a:solidFill>
                <a:latin typeface="Times New Roman" panose="02020603050405020304" pitchFamily="18" charset="0"/>
              </a:rPr>
              <a:t>Long-tail: 0.5–5 MB (web/text)</a:t>
            </a:r>
          </a:p>
          <a:p>
            <a:pPr algn="l"/>
            <a:r>
              <a:rPr sz="1600" dirty="0">
                <a:solidFill>
                  <a:srgbClr val="FFFFFF"/>
                </a:solidFill>
                <a:latin typeface="Times New Roman" panose="02020603050405020304" pitchFamily="18" charset="0"/>
              </a:rPr>
              <a:t>Single-copy storage policy</a:t>
            </a:r>
          </a:p>
        </p:txBody>
      </p:sp>
      <p:sp>
        <p:nvSpPr>
          <p:cNvPr id="26" name="Rectangle 25"/>
          <p:cNvSpPr/>
          <p:nvPr/>
        </p:nvSpPr>
        <p:spPr>
          <a:xfrm>
            <a:off x="457200" y="5800000"/>
            <a:ext cx="11338560" cy="550000"/>
          </a:xfrm>
          <a:prstGeom prst="rect">
            <a:avLst/>
          </a:prstGeom>
          <a:solidFill>
            <a:srgbClr val="591F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27" name="TextBox 26"/>
          <p:cNvSpPr txBox="1"/>
          <p:nvPr/>
        </p:nvSpPr>
        <p:spPr>
          <a:xfrm>
            <a:off x="457200" y="5800000"/>
            <a:ext cx="11338560" cy="353458"/>
          </a:xfrm>
          <a:prstGeom prst="rect">
            <a:avLst/>
          </a:prstGeom>
          <a:noFill/>
        </p:spPr>
        <p:txBody>
          <a:bodyPr wrap="square" lIns="50000" tIns="30000">
            <a:spAutoFit/>
          </a:bodyPr>
          <a:lstStyle/>
          <a:p>
            <a:pPr algn="ctr"/>
            <a:r>
              <a:rPr dirty="0">
                <a:solidFill>
                  <a:srgbClr val="FFFFFF"/>
                </a:solidFill>
                <a:latin typeface="Times New Roman" panose="02020603050405020304" pitchFamily="18" charset="0"/>
              </a:rPr>
              <a:t>Realistic constellation × heterogeneous workload — a faithful LEO-CDN testbed</a:t>
            </a:r>
          </a:p>
        </p:txBody>
      </p:sp>
      <p:sp>
        <p:nvSpPr>
          <p:cNvPr id="28" name="Rounded Rectangle 27"/>
          <p:cNvSpPr/>
          <p:nvPr/>
        </p:nvSpPr>
        <p:spPr>
          <a:xfrm>
            <a:off x="411480" y="5760720"/>
            <a:ext cx="11338560" cy="777240"/>
          </a:xfrm>
          <a:prstGeom prst="roundRect">
            <a:avLst/>
          </a:prstGeom>
          <a:solidFill>
            <a:srgbClr val="F6EE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29" name="TextBox 28"/>
          <p:cNvSpPr txBox="1"/>
          <p:nvPr/>
        </p:nvSpPr>
        <p:spPr>
          <a:xfrm>
            <a:off x="548640" y="5815584"/>
            <a:ext cx="2377440" cy="312583"/>
          </a:xfrm>
          <a:prstGeom prst="rect">
            <a:avLst/>
          </a:prstGeom>
          <a:noFill/>
        </p:spPr>
        <p:txBody>
          <a:bodyPr wrap="square" lIns="50000" tIns="20000">
            <a:spAutoFit/>
          </a:bodyPr>
          <a:lstStyle/>
          <a:p>
            <a:pPr algn="l"/>
            <a:r>
              <a:rPr sz="1600" dirty="0">
                <a:solidFill>
                  <a:srgbClr val="591F61"/>
                </a:solidFill>
                <a:latin typeface="Times New Roman" panose="02020603050405020304" pitchFamily="18" charset="0"/>
              </a:rPr>
              <a:t>Compared baselines →</a:t>
            </a:r>
          </a:p>
        </p:txBody>
      </p:sp>
      <p:sp>
        <p:nvSpPr>
          <p:cNvPr id="30" name="TextBox 29"/>
          <p:cNvSpPr txBox="1"/>
          <p:nvPr/>
        </p:nvSpPr>
        <p:spPr>
          <a:xfrm>
            <a:off x="2743200" y="5815584"/>
            <a:ext cx="2286000" cy="443388"/>
          </a:xfrm>
          <a:prstGeom prst="rect">
            <a:avLst/>
          </a:prstGeom>
          <a:noFill/>
        </p:spPr>
        <p:txBody>
          <a:bodyPr wrap="square" lIns="50000" tIns="20000">
            <a:spAutoFit/>
          </a:bodyPr>
          <a:lstStyle/>
          <a:p>
            <a:pPr algn="l"/>
            <a:r>
              <a:rPr sz="1400" dirty="0">
                <a:solidFill>
                  <a:srgbClr val="1A1A1A"/>
                </a:solidFill>
                <a:latin typeface="Times New Roman" panose="02020603050405020304" pitchFamily="18" charset="0"/>
              </a:rPr>
              <a:t>No-Handover</a:t>
            </a:r>
          </a:p>
          <a:p>
            <a:pPr algn="l"/>
            <a:r>
              <a:rPr sz="1050" dirty="0">
                <a:solidFill>
                  <a:srgbClr val="666666"/>
                </a:solidFill>
                <a:latin typeface="Times New Roman" panose="02020603050405020304" pitchFamily="18" charset="0"/>
              </a:rPr>
              <a:t>Static, ignores leave events</a:t>
            </a:r>
          </a:p>
        </p:txBody>
      </p:sp>
      <p:sp>
        <p:nvSpPr>
          <p:cNvPr id="31" name="TextBox 30"/>
          <p:cNvSpPr txBox="1"/>
          <p:nvPr/>
        </p:nvSpPr>
        <p:spPr>
          <a:xfrm>
            <a:off x="5029200" y="5815584"/>
            <a:ext cx="2286000" cy="443388"/>
          </a:xfrm>
          <a:prstGeom prst="rect">
            <a:avLst/>
          </a:prstGeom>
          <a:noFill/>
        </p:spPr>
        <p:txBody>
          <a:bodyPr wrap="square" lIns="50000" tIns="20000">
            <a:spAutoFit/>
          </a:bodyPr>
          <a:lstStyle/>
          <a:p>
            <a:pPr algn="l"/>
            <a:r>
              <a:rPr sz="1400" dirty="0">
                <a:solidFill>
                  <a:srgbClr val="1A1A1A"/>
                </a:solidFill>
                <a:latin typeface="Times New Roman" panose="02020603050405020304" pitchFamily="18" charset="0"/>
              </a:rPr>
              <a:t>Size-based</a:t>
            </a:r>
          </a:p>
          <a:p>
            <a:pPr algn="l"/>
            <a:r>
              <a:rPr sz="1050" dirty="0">
                <a:solidFill>
                  <a:srgbClr val="666666"/>
                </a:solidFill>
                <a:latin typeface="Times New Roman" panose="02020603050405020304" pitchFamily="18" charset="0"/>
              </a:rPr>
              <a:t>Migrate by content size</a:t>
            </a:r>
          </a:p>
        </p:txBody>
      </p:sp>
      <p:sp>
        <p:nvSpPr>
          <p:cNvPr id="32" name="TextBox 31"/>
          <p:cNvSpPr txBox="1"/>
          <p:nvPr/>
        </p:nvSpPr>
        <p:spPr>
          <a:xfrm>
            <a:off x="7315200" y="5815584"/>
            <a:ext cx="2286000" cy="443388"/>
          </a:xfrm>
          <a:prstGeom prst="rect">
            <a:avLst/>
          </a:prstGeom>
          <a:noFill/>
        </p:spPr>
        <p:txBody>
          <a:bodyPr wrap="square" lIns="50000" tIns="20000">
            <a:spAutoFit/>
          </a:bodyPr>
          <a:lstStyle/>
          <a:p>
            <a:pPr algn="l"/>
            <a:r>
              <a:rPr sz="1400" dirty="0">
                <a:solidFill>
                  <a:srgbClr val="1A1A1A"/>
                </a:solidFill>
                <a:latin typeface="Times New Roman" panose="02020603050405020304" pitchFamily="18" charset="0"/>
              </a:rPr>
              <a:t>Popularity-based</a:t>
            </a:r>
          </a:p>
          <a:p>
            <a:pPr algn="l"/>
            <a:r>
              <a:rPr sz="1050" dirty="0">
                <a:solidFill>
                  <a:srgbClr val="666666"/>
                </a:solidFill>
                <a:latin typeface="Times New Roman" panose="02020603050405020304" pitchFamily="18" charset="0"/>
              </a:rPr>
              <a:t>Migrate by access count</a:t>
            </a:r>
          </a:p>
        </p:txBody>
      </p:sp>
      <p:sp>
        <p:nvSpPr>
          <p:cNvPr id="33" name="TextBox 32"/>
          <p:cNvSpPr txBox="1"/>
          <p:nvPr/>
        </p:nvSpPr>
        <p:spPr>
          <a:xfrm>
            <a:off x="9601200" y="5815584"/>
            <a:ext cx="2194560" cy="443388"/>
          </a:xfrm>
          <a:prstGeom prst="rect">
            <a:avLst/>
          </a:prstGeom>
          <a:noFill/>
        </p:spPr>
        <p:txBody>
          <a:bodyPr wrap="square" lIns="50000" tIns="20000">
            <a:spAutoFit/>
          </a:bodyPr>
          <a:lstStyle/>
          <a:p>
            <a:pPr algn="l"/>
            <a:r>
              <a:rPr sz="1400" dirty="0">
                <a:solidFill>
                  <a:srgbClr val="C84B31"/>
                </a:solidFill>
                <a:latin typeface="Times New Roman" panose="02020603050405020304" pitchFamily="18" charset="0"/>
              </a:rPr>
              <a:t>SCOPE (ours)</a:t>
            </a:r>
          </a:p>
          <a:p>
            <a:pPr algn="l"/>
            <a:r>
              <a:rPr sz="1050" dirty="0" err="1">
                <a:solidFill>
                  <a:srgbClr val="666666"/>
                </a:solidFill>
                <a:latin typeface="Times New Roman" panose="02020603050405020304" pitchFamily="18" charset="0"/>
              </a:rPr>
              <a:t>Spatio</a:t>
            </a:r>
            <a:r>
              <a:rPr sz="1050" dirty="0">
                <a:solidFill>
                  <a:srgbClr val="666666"/>
                </a:solidFill>
                <a:latin typeface="Times New Roman" panose="02020603050405020304" pitchFamily="18" charset="0"/>
              </a:rPr>
              <a:t>-temporal aware</a:t>
            </a:r>
          </a:p>
        </p:txBody>
      </p:sp>
      <p:sp>
        <p:nvSpPr>
          <p:cNvPr id="9" name="TextBox 8"/>
          <p:cNvSpPr txBox="1"/>
          <p:nvPr/>
        </p:nvSpPr>
        <p:spPr>
          <a:xfrm>
            <a:off x="11424201" y="6500000"/>
            <a:ext cx="575799" cy="261610"/>
          </a:xfrm>
          <a:prstGeom prst="rect">
            <a:avLst/>
          </a:prstGeom>
          <a:noFill/>
        </p:spPr>
        <p:txBody>
          <a:bodyPr wrap="none">
            <a:spAutoFit/>
          </a:bodyPr>
          <a:lstStyle/>
          <a:p>
            <a:pPr algn="r"/>
            <a:r>
              <a:rPr sz="1100" dirty="0">
                <a:solidFill>
                  <a:srgbClr val="666666"/>
                </a:solidFill>
                <a:latin typeface="Times New Roman" panose="02020603050405020304" pitchFamily="18" charset="0"/>
              </a:rPr>
              <a:t>12 / 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sp>
        <p:nvSpPr>
          <p:cNvPr id="3" name="Content Placeholder 2"/>
          <p:cNvSpPr>
            <a:spLocks noGrp="1"/>
          </p:cNvSpPr>
          <p:nvPr>
            <p:ph sz="quarter" idx="10"/>
          </p:nvPr>
        </p:nvSpPr>
        <p:spPr/>
        <p:txBody>
          <a:bodyPr/>
          <a:lstStyle/>
          <a:p>
            <a:endParaRPr/>
          </a:p>
        </p:txBody>
      </p:sp>
      <p:sp>
        <p:nvSpPr>
          <p:cNvPr id="4" name="Rectangle 3"/>
          <p:cNvSpPr/>
          <p:nvPr/>
        </p:nvSpPr>
        <p:spPr>
          <a:xfrm>
            <a:off x="0" y="0"/>
            <a:ext cx="12192000" cy="914400"/>
          </a:xfrm>
          <a:prstGeom prst="rect">
            <a:avLst/>
          </a:prstGeom>
          <a:solidFill>
            <a:srgbClr val="591F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5" name="Rectangle 4"/>
          <p:cNvSpPr/>
          <p:nvPr/>
        </p:nvSpPr>
        <p:spPr>
          <a:xfrm>
            <a:off x="0" y="914400"/>
            <a:ext cx="12192000" cy="40000"/>
          </a:xfrm>
          <a:prstGeom prst="rect">
            <a:avLst/>
          </a:prstGeom>
          <a:solidFill>
            <a:srgbClr val="E0CB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6" name="TextBox 5"/>
          <p:cNvSpPr txBox="1"/>
          <p:nvPr/>
        </p:nvSpPr>
        <p:spPr>
          <a:xfrm>
            <a:off x="411480" y="164592"/>
            <a:ext cx="4306628" cy="477054"/>
          </a:xfrm>
          <a:prstGeom prst="rect">
            <a:avLst/>
          </a:prstGeom>
          <a:noFill/>
        </p:spPr>
        <p:txBody>
          <a:bodyPr wrap="none" lIns="0" tIns="0">
            <a:spAutoFit/>
          </a:bodyPr>
          <a:lstStyle/>
          <a:p>
            <a:r>
              <a:rPr sz="2800" dirty="0">
                <a:solidFill>
                  <a:srgbClr val="FFFFFF"/>
                </a:solidFill>
                <a:latin typeface="Times New Roman" panose="02020603050405020304" pitchFamily="18" charset="0"/>
              </a:rPr>
              <a:t>Robustness · Handover Scale</a:t>
            </a:r>
          </a:p>
        </p:txBody>
      </p:sp>
      <p:sp>
        <p:nvSpPr>
          <p:cNvPr id="7" name="TextBox 6"/>
          <p:cNvSpPr txBox="1"/>
          <p:nvPr/>
        </p:nvSpPr>
        <p:spPr>
          <a:xfrm>
            <a:off x="411480" y="566928"/>
            <a:ext cx="3435171" cy="230832"/>
          </a:xfrm>
          <a:prstGeom prst="rect">
            <a:avLst/>
          </a:prstGeom>
          <a:noFill/>
        </p:spPr>
        <p:txBody>
          <a:bodyPr wrap="none" lIns="0" tIns="0">
            <a:spAutoFit/>
          </a:bodyPr>
          <a:lstStyle/>
          <a:p>
            <a:r>
              <a:rPr sz="1200" dirty="0">
                <a:solidFill>
                  <a:srgbClr val="E0CBE6"/>
                </a:solidFill>
                <a:latin typeface="Times New Roman" panose="02020603050405020304" pitchFamily="18" charset="0"/>
              </a:rPr>
              <a:t>Vary the number of leaving satellites Nout from 0 to 6</a:t>
            </a:r>
          </a:p>
        </p:txBody>
      </p:sp>
      <p:sp>
        <p:nvSpPr>
          <p:cNvPr id="8" name="TextBox 7"/>
          <p:cNvSpPr txBox="1"/>
          <p:nvPr/>
        </p:nvSpPr>
        <p:spPr>
          <a:xfrm>
            <a:off x="10917132" y="164592"/>
            <a:ext cx="1061508" cy="261610"/>
          </a:xfrm>
          <a:prstGeom prst="rect">
            <a:avLst/>
          </a:prstGeom>
          <a:noFill/>
        </p:spPr>
        <p:txBody>
          <a:bodyPr wrap="none">
            <a:spAutoFit/>
          </a:bodyPr>
          <a:lstStyle/>
          <a:p>
            <a:pPr algn="r"/>
            <a:r>
              <a:rPr sz="1100" dirty="0">
                <a:solidFill>
                  <a:srgbClr val="FFFFFF"/>
                </a:solidFill>
                <a:latin typeface="Times New Roman" panose="02020603050405020304" pitchFamily="18" charset="0"/>
              </a:rPr>
              <a:t>Tsinghua Univ.</a:t>
            </a:r>
          </a:p>
        </p:txBody>
      </p:sp>
      <p:sp>
        <p:nvSpPr>
          <p:cNvPr id="12" name="TextBox 11"/>
          <p:cNvSpPr txBox="1"/>
          <p:nvPr/>
        </p:nvSpPr>
        <p:spPr>
          <a:xfrm>
            <a:off x="420000" y="4900000"/>
            <a:ext cx="5300000" cy="322681"/>
          </a:xfrm>
          <a:prstGeom prst="rect">
            <a:avLst/>
          </a:prstGeom>
          <a:noFill/>
        </p:spPr>
        <p:txBody>
          <a:bodyPr wrap="square" lIns="50000" tIns="30000">
            <a:spAutoFit/>
          </a:bodyPr>
          <a:lstStyle/>
          <a:p>
            <a:pPr algn="ctr"/>
            <a:r>
              <a:rPr sz="1600" b="1" dirty="0">
                <a:solidFill>
                  <a:srgbClr val="666666"/>
                </a:solidFill>
                <a:latin typeface="Times New Roman" panose="02020603050405020304" pitchFamily="18" charset="0"/>
                <a:cs typeface="Times New Roman" panose="02020603050405020304" pitchFamily="18" charset="0"/>
              </a:rPr>
              <a:t>Fig. 6: Cache hit ratio vs. Nout</a:t>
            </a:r>
          </a:p>
        </p:txBody>
      </p:sp>
      <p:sp>
        <p:nvSpPr>
          <p:cNvPr id="13" name="TextBox 12"/>
          <p:cNvSpPr txBox="1"/>
          <p:nvPr/>
        </p:nvSpPr>
        <p:spPr>
          <a:xfrm>
            <a:off x="6400000" y="4900000"/>
            <a:ext cx="5300000" cy="322681"/>
          </a:xfrm>
          <a:prstGeom prst="rect">
            <a:avLst/>
          </a:prstGeom>
          <a:noFill/>
        </p:spPr>
        <p:txBody>
          <a:bodyPr wrap="square" lIns="50000" tIns="30000">
            <a:spAutoFit/>
          </a:bodyPr>
          <a:lstStyle/>
          <a:p>
            <a:pPr algn="ctr"/>
            <a:r>
              <a:rPr sz="1600" b="1" dirty="0">
                <a:solidFill>
                  <a:srgbClr val="666666"/>
                </a:solidFill>
                <a:latin typeface="Times New Roman" panose="02020603050405020304" pitchFamily="18" charset="0"/>
                <a:cs typeface="Times New Roman" panose="02020603050405020304" pitchFamily="18" charset="0"/>
              </a:rPr>
              <a:t>Fig. 7: Avg. access latency vs. Nout</a:t>
            </a:r>
          </a:p>
        </p:txBody>
      </p:sp>
      <p:sp>
        <p:nvSpPr>
          <p:cNvPr id="14" name="Rectangle 13"/>
          <p:cNvSpPr/>
          <p:nvPr/>
        </p:nvSpPr>
        <p:spPr>
          <a:xfrm>
            <a:off x="457200" y="5400000"/>
            <a:ext cx="11338560" cy="1000000"/>
          </a:xfrm>
          <a:prstGeom prst="rect">
            <a:avLst/>
          </a:prstGeom>
          <a:solidFill>
            <a:srgbClr val="591F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15" name="TextBox 14"/>
          <p:cNvSpPr txBox="1"/>
          <p:nvPr/>
        </p:nvSpPr>
        <p:spPr>
          <a:xfrm>
            <a:off x="700000" y="5460000"/>
            <a:ext cx="10800000" cy="307292"/>
          </a:xfrm>
          <a:prstGeom prst="rect">
            <a:avLst/>
          </a:prstGeom>
          <a:noFill/>
        </p:spPr>
        <p:txBody>
          <a:bodyPr wrap="square" lIns="50000" tIns="30000">
            <a:spAutoFit/>
          </a:bodyPr>
          <a:lstStyle/>
          <a:p>
            <a:pPr algn="l"/>
            <a:r>
              <a:rPr sz="1500" dirty="0">
                <a:solidFill>
                  <a:srgbClr val="FFFFFF"/>
                </a:solidFill>
                <a:latin typeface="Times New Roman" panose="02020603050405020304" pitchFamily="18" charset="0"/>
              </a:rPr>
              <a:t>SCOPE stays nearly flat as topology churns</a:t>
            </a:r>
          </a:p>
        </p:txBody>
      </p:sp>
      <p:sp>
        <p:nvSpPr>
          <p:cNvPr id="16" name="TextBox 15"/>
          <p:cNvSpPr txBox="1"/>
          <p:nvPr/>
        </p:nvSpPr>
        <p:spPr>
          <a:xfrm>
            <a:off x="700000" y="5820000"/>
            <a:ext cx="10800000" cy="507347"/>
          </a:xfrm>
          <a:prstGeom prst="rect">
            <a:avLst/>
          </a:prstGeom>
          <a:noFill/>
        </p:spPr>
        <p:txBody>
          <a:bodyPr wrap="square" lIns="50000" tIns="30000">
            <a:spAutoFit/>
          </a:bodyPr>
          <a:lstStyle/>
          <a:p>
            <a:pPr algn="l"/>
            <a:r>
              <a:rPr sz="1400" dirty="0">
                <a:solidFill>
                  <a:srgbClr val="FFFFFF"/>
                </a:solidFill>
                <a:latin typeface="Times New Roman" panose="02020603050405020304" pitchFamily="18" charset="0"/>
              </a:rPr>
              <a:t>• At Nout=6, SCOPE keeps CHR ≈ 73 %  (vs. 33 % Size, 40 % Popularity, 16 % No-Handover)</a:t>
            </a:r>
          </a:p>
          <a:p>
            <a:pPr algn="l"/>
            <a:r>
              <a:rPr sz="1400" dirty="0">
                <a:solidFill>
                  <a:srgbClr val="FFFFFF"/>
                </a:solidFill>
                <a:latin typeface="Times New Roman" panose="02020603050405020304" pitchFamily="18" charset="0"/>
              </a:rPr>
              <a:t>• Latency stays ≈ 190 </a:t>
            </a:r>
            <a:r>
              <a:rPr sz="1400" dirty="0" err="1">
                <a:solidFill>
                  <a:srgbClr val="FFFFFF"/>
                </a:solidFill>
                <a:latin typeface="Times New Roman" panose="02020603050405020304" pitchFamily="18" charset="0"/>
              </a:rPr>
              <a:t>ms</a:t>
            </a:r>
            <a:r>
              <a:rPr sz="1400" dirty="0">
                <a:solidFill>
                  <a:srgbClr val="FFFFFF"/>
                </a:solidFill>
                <a:latin typeface="Times New Roman" panose="02020603050405020304" pitchFamily="18" charset="0"/>
              </a:rPr>
              <a:t>  while baselines spike to 380–540 </a:t>
            </a:r>
            <a:r>
              <a:rPr sz="1400" dirty="0" err="1">
                <a:solidFill>
                  <a:srgbClr val="FFFFFF"/>
                </a:solidFill>
                <a:latin typeface="Times New Roman" panose="02020603050405020304" pitchFamily="18" charset="0"/>
              </a:rPr>
              <a:t>ms</a:t>
            </a:r>
            <a:endParaRPr sz="1400" dirty="0">
              <a:solidFill>
                <a:srgbClr val="FFFFFF"/>
              </a:solidFill>
              <a:latin typeface="Times New Roman" panose="02020603050405020304" pitchFamily="18" charset="0"/>
            </a:endParaRPr>
          </a:p>
        </p:txBody>
      </p:sp>
      <p:pic>
        <p:nvPicPr>
          <p:cNvPr id="17" name="Picture 16" descr="fig6.png"/>
          <p:cNvPicPr>
            <a:picLocks noChangeAspect="1"/>
          </p:cNvPicPr>
          <p:nvPr/>
        </p:nvPicPr>
        <p:blipFill>
          <a:blip r:embed="rId3"/>
          <a:stretch>
            <a:fillRect/>
          </a:stretch>
        </p:blipFill>
        <p:spPr>
          <a:xfrm>
            <a:off x="420000" y="1136220"/>
            <a:ext cx="5300000" cy="3787561"/>
          </a:xfrm>
          <a:prstGeom prst="rect">
            <a:avLst/>
          </a:prstGeom>
        </p:spPr>
      </p:pic>
      <p:pic>
        <p:nvPicPr>
          <p:cNvPr id="18" name="Picture 17" descr="fig7.png"/>
          <p:cNvPicPr>
            <a:picLocks noChangeAspect="1"/>
          </p:cNvPicPr>
          <p:nvPr/>
        </p:nvPicPr>
        <p:blipFill>
          <a:blip r:embed="rId4"/>
          <a:stretch>
            <a:fillRect/>
          </a:stretch>
        </p:blipFill>
        <p:spPr>
          <a:xfrm>
            <a:off x="6400000" y="1136220"/>
            <a:ext cx="5300000" cy="3787561"/>
          </a:xfrm>
          <a:prstGeom prst="rect">
            <a:avLst/>
          </a:prstGeom>
        </p:spPr>
      </p:pic>
      <p:sp>
        <p:nvSpPr>
          <p:cNvPr id="9" name="TextBox 8"/>
          <p:cNvSpPr txBox="1"/>
          <p:nvPr/>
        </p:nvSpPr>
        <p:spPr>
          <a:xfrm>
            <a:off x="11459467" y="6500000"/>
            <a:ext cx="540533" cy="246221"/>
          </a:xfrm>
          <a:prstGeom prst="rect">
            <a:avLst/>
          </a:prstGeom>
          <a:noFill/>
        </p:spPr>
        <p:txBody>
          <a:bodyPr wrap="none">
            <a:spAutoFit/>
          </a:bodyPr>
          <a:lstStyle/>
          <a:p>
            <a:pPr algn="r"/>
            <a:r>
              <a:rPr sz="1000" dirty="0">
                <a:solidFill>
                  <a:srgbClr val="666666"/>
                </a:solidFill>
                <a:latin typeface="Times New Roman" panose="02020603050405020304" pitchFamily="18" charset="0"/>
              </a:rPr>
              <a:t>13 / 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sp>
        <p:nvSpPr>
          <p:cNvPr id="4" name="Rectangle 3"/>
          <p:cNvSpPr/>
          <p:nvPr/>
        </p:nvSpPr>
        <p:spPr>
          <a:xfrm>
            <a:off x="0" y="0"/>
            <a:ext cx="12192000" cy="914400"/>
          </a:xfrm>
          <a:prstGeom prst="rect">
            <a:avLst/>
          </a:prstGeom>
          <a:solidFill>
            <a:srgbClr val="591F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5" name="Rectangle 4"/>
          <p:cNvSpPr/>
          <p:nvPr/>
        </p:nvSpPr>
        <p:spPr>
          <a:xfrm>
            <a:off x="0" y="914400"/>
            <a:ext cx="12192000" cy="40000"/>
          </a:xfrm>
          <a:prstGeom prst="rect">
            <a:avLst/>
          </a:prstGeom>
          <a:solidFill>
            <a:srgbClr val="E0CB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6" name="TextBox 5"/>
          <p:cNvSpPr txBox="1"/>
          <p:nvPr/>
        </p:nvSpPr>
        <p:spPr>
          <a:xfrm>
            <a:off x="411480" y="164592"/>
            <a:ext cx="5015284" cy="477054"/>
          </a:xfrm>
          <a:prstGeom prst="rect">
            <a:avLst/>
          </a:prstGeom>
          <a:noFill/>
        </p:spPr>
        <p:txBody>
          <a:bodyPr wrap="none" lIns="0" tIns="0">
            <a:spAutoFit/>
          </a:bodyPr>
          <a:lstStyle/>
          <a:p>
            <a:r>
              <a:rPr sz="2800" dirty="0">
                <a:solidFill>
                  <a:srgbClr val="FFFFFF"/>
                </a:solidFill>
                <a:latin typeface="Times New Roman" panose="02020603050405020304" pitchFamily="18" charset="0"/>
              </a:rPr>
              <a:t>Service Continuity · 15-min Trace</a:t>
            </a:r>
          </a:p>
        </p:txBody>
      </p:sp>
      <p:sp>
        <p:nvSpPr>
          <p:cNvPr id="7" name="TextBox 6"/>
          <p:cNvSpPr txBox="1"/>
          <p:nvPr/>
        </p:nvSpPr>
        <p:spPr>
          <a:xfrm>
            <a:off x="411480" y="566928"/>
            <a:ext cx="4239302" cy="230832"/>
          </a:xfrm>
          <a:prstGeom prst="rect">
            <a:avLst/>
          </a:prstGeom>
          <a:noFill/>
        </p:spPr>
        <p:txBody>
          <a:bodyPr wrap="none" lIns="0" tIns="0">
            <a:spAutoFit/>
          </a:bodyPr>
          <a:lstStyle/>
          <a:p>
            <a:r>
              <a:rPr sz="1200" dirty="0">
                <a:solidFill>
                  <a:srgbClr val="E0CBE6"/>
                </a:solidFill>
                <a:latin typeface="Times New Roman" panose="02020603050405020304" pitchFamily="18" charset="0"/>
              </a:rPr>
              <a:t>US region · handover events at t = 3, 8, 13 min (1 / 3 / 2 sats leave)</a:t>
            </a:r>
          </a:p>
        </p:txBody>
      </p:sp>
      <p:sp>
        <p:nvSpPr>
          <p:cNvPr id="8" name="TextBox 7"/>
          <p:cNvSpPr txBox="1"/>
          <p:nvPr/>
        </p:nvSpPr>
        <p:spPr>
          <a:xfrm>
            <a:off x="10917132" y="164592"/>
            <a:ext cx="1061508" cy="261610"/>
          </a:xfrm>
          <a:prstGeom prst="rect">
            <a:avLst/>
          </a:prstGeom>
          <a:noFill/>
        </p:spPr>
        <p:txBody>
          <a:bodyPr wrap="none">
            <a:spAutoFit/>
          </a:bodyPr>
          <a:lstStyle/>
          <a:p>
            <a:pPr algn="r"/>
            <a:r>
              <a:rPr sz="1100" dirty="0">
                <a:solidFill>
                  <a:srgbClr val="FFFFFF"/>
                </a:solidFill>
                <a:latin typeface="Times New Roman" panose="02020603050405020304" pitchFamily="18" charset="0"/>
              </a:rPr>
              <a:t>Tsinghua Univ.</a:t>
            </a:r>
          </a:p>
        </p:txBody>
      </p:sp>
      <p:sp>
        <p:nvSpPr>
          <p:cNvPr id="12" name="TextBox 11"/>
          <p:cNvSpPr txBox="1"/>
          <p:nvPr/>
        </p:nvSpPr>
        <p:spPr>
          <a:xfrm>
            <a:off x="420000" y="4900000"/>
            <a:ext cx="5300000" cy="322681"/>
          </a:xfrm>
          <a:prstGeom prst="rect">
            <a:avLst/>
          </a:prstGeom>
          <a:noFill/>
        </p:spPr>
        <p:txBody>
          <a:bodyPr wrap="square" lIns="50000" tIns="30000">
            <a:spAutoFit/>
          </a:bodyPr>
          <a:lstStyle/>
          <a:p>
            <a:pPr algn="ctr"/>
            <a:r>
              <a:rPr sz="1600" b="1" dirty="0">
                <a:solidFill>
                  <a:srgbClr val="666666"/>
                </a:solidFill>
                <a:latin typeface="Times New Roman" panose="02020603050405020304" pitchFamily="18" charset="0"/>
                <a:cs typeface="Times New Roman" panose="02020603050405020304" pitchFamily="18" charset="0"/>
              </a:rPr>
              <a:t>Fig. 8: Real-time cache hit ratio</a:t>
            </a:r>
          </a:p>
        </p:txBody>
      </p:sp>
      <p:sp>
        <p:nvSpPr>
          <p:cNvPr id="13" name="TextBox 12"/>
          <p:cNvSpPr txBox="1"/>
          <p:nvPr/>
        </p:nvSpPr>
        <p:spPr>
          <a:xfrm>
            <a:off x="6472000" y="4969179"/>
            <a:ext cx="5300000" cy="322681"/>
          </a:xfrm>
          <a:prstGeom prst="rect">
            <a:avLst/>
          </a:prstGeom>
          <a:noFill/>
        </p:spPr>
        <p:txBody>
          <a:bodyPr wrap="square" lIns="50000" tIns="30000">
            <a:spAutoFit/>
          </a:bodyPr>
          <a:lstStyle/>
          <a:p>
            <a:pPr algn="ctr"/>
            <a:r>
              <a:rPr sz="1600" b="1" dirty="0">
                <a:solidFill>
                  <a:srgbClr val="666666"/>
                </a:solidFill>
                <a:latin typeface="Times New Roman" panose="02020603050405020304" pitchFamily="18" charset="0"/>
                <a:cs typeface="Times New Roman" panose="02020603050405020304" pitchFamily="18" charset="0"/>
              </a:rPr>
              <a:t>Fig. 9: Real-time service latency</a:t>
            </a:r>
          </a:p>
        </p:txBody>
      </p:sp>
      <p:sp>
        <p:nvSpPr>
          <p:cNvPr id="14" name="Rectangle 13"/>
          <p:cNvSpPr/>
          <p:nvPr/>
        </p:nvSpPr>
        <p:spPr>
          <a:xfrm>
            <a:off x="457200" y="5400000"/>
            <a:ext cx="11338560" cy="1000000"/>
          </a:xfrm>
          <a:prstGeom prst="rect">
            <a:avLst/>
          </a:prstGeom>
          <a:solidFill>
            <a:srgbClr val="591F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15" name="TextBox 14"/>
          <p:cNvSpPr txBox="1"/>
          <p:nvPr/>
        </p:nvSpPr>
        <p:spPr>
          <a:xfrm>
            <a:off x="700000" y="5460000"/>
            <a:ext cx="10800000" cy="307292"/>
          </a:xfrm>
          <a:prstGeom prst="rect">
            <a:avLst/>
          </a:prstGeom>
          <a:noFill/>
        </p:spPr>
        <p:txBody>
          <a:bodyPr wrap="square" lIns="50000" tIns="30000">
            <a:spAutoFit/>
          </a:bodyPr>
          <a:lstStyle/>
          <a:p>
            <a:pPr algn="l"/>
            <a:r>
              <a:rPr sz="1500" dirty="0">
                <a:solidFill>
                  <a:srgbClr val="FFFFFF"/>
                </a:solidFill>
                <a:latin typeface="Times New Roman" panose="02020603050405020304" pitchFamily="18" charset="0"/>
              </a:rPr>
              <a:t>No cliffs at handover boundaries — entering satellites already serve a warm cache</a:t>
            </a:r>
          </a:p>
        </p:txBody>
      </p:sp>
      <p:sp>
        <p:nvSpPr>
          <p:cNvPr id="16" name="TextBox 15"/>
          <p:cNvSpPr txBox="1"/>
          <p:nvPr/>
        </p:nvSpPr>
        <p:spPr>
          <a:xfrm>
            <a:off x="700000" y="5820000"/>
            <a:ext cx="10800000" cy="507347"/>
          </a:xfrm>
          <a:prstGeom prst="rect">
            <a:avLst/>
          </a:prstGeom>
          <a:noFill/>
        </p:spPr>
        <p:txBody>
          <a:bodyPr wrap="square" lIns="50000" tIns="30000">
            <a:spAutoFit/>
          </a:bodyPr>
          <a:lstStyle/>
          <a:p>
            <a:pPr algn="l"/>
            <a:r>
              <a:rPr sz="1400" dirty="0">
                <a:solidFill>
                  <a:srgbClr val="FFFFFF"/>
                </a:solidFill>
                <a:latin typeface="Times New Roman" panose="02020603050405020304" pitchFamily="18" charset="0"/>
              </a:rPr>
              <a:t>• Baselines drop CHR by 10–18 % and latency surges past 220 </a:t>
            </a:r>
            <a:r>
              <a:rPr sz="1400" dirty="0" err="1">
                <a:solidFill>
                  <a:srgbClr val="FFFFFF"/>
                </a:solidFill>
                <a:latin typeface="Times New Roman" panose="02020603050405020304" pitchFamily="18" charset="0"/>
              </a:rPr>
              <a:t>ms</a:t>
            </a:r>
            <a:r>
              <a:rPr sz="1400" dirty="0">
                <a:solidFill>
                  <a:srgbClr val="FFFFFF"/>
                </a:solidFill>
                <a:latin typeface="Times New Roman" panose="02020603050405020304" pitchFamily="18" charset="0"/>
              </a:rPr>
              <a:t> after each event</a:t>
            </a:r>
          </a:p>
          <a:p>
            <a:pPr algn="l"/>
            <a:r>
              <a:rPr sz="1400" dirty="0">
                <a:solidFill>
                  <a:srgbClr val="FFFFFF"/>
                </a:solidFill>
                <a:latin typeface="Times New Roman" panose="02020603050405020304" pitchFamily="18" charset="0"/>
              </a:rPr>
              <a:t>• SCOPE holds CHR &gt; 77 % and latency ~ 140 </a:t>
            </a:r>
            <a:r>
              <a:rPr sz="1400" dirty="0" err="1">
                <a:solidFill>
                  <a:srgbClr val="FFFFFF"/>
                </a:solidFill>
                <a:latin typeface="Times New Roman" panose="02020603050405020304" pitchFamily="18" charset="0"/>
              </a:rPr>
              <a:t>ms</a:t>
            </a:r>
            <a:r>
              <a:rPr sz="1400" dirty="0">
                <a:solidFill>
                  <a:srgbClr val="FFFFFF"/>
                </a:solidFill>
                <a:latin typeface="Times New Roman" panose="02020603050405020304" pitchFamily="18" charset="0"/>
              </a:rPr>
              <a:t> throughout the 15-min trace</a:t>
            </a:r>
          </a:p>
        </p:txBody>
      </p:sp>
      <p:pic>
        <p:nvPicPr>
          <p:cNvPr id="17" name="Picture 16" descr="image.png"/>
          <p:cNvPicPr>
            <a:picLocks noChangeAspect="1"/>
          </p:cNvPicPr>
          <p:nvPr/>
        </p:nvPicPr>
        <p:blipFill>
          <a:blip r:embed="rId3"/>
          <a:stretch>
            <a:fillRect/>
          </a:stretch>
        </p:blipFill>
        <p:spPr>
          <a:xfrm>
            <a:off x="192000" y="1993291"/>
            <a:ext cx="5300000" cy="2818049"/>
          </a:xfrm>
          <a:prstGeom prst="rect">
            <a:avLst/>
          </a:prstGeom>
        </p:spPr>
      </p:pic>
      <p:pic>
        <p:nvPicPr>
          <p:cNvPr id="18" name="Picture 17" descr="image.png"/>
          <p:cNvPicPr>
            <a:picLocks noChangeAspect="1"/>
          </p:cNvPicPr>
          <p:nvPr/>
        </p:nvPicPr>
        <p:blipFill>
          <a:blip r:embed="rId4"/>
          <a:stretch>
            <a:fillRect/>
          </a:stretch>
        </p:blipFill>
        <p:spPr>
          <a:xfrm>
            <a:off x="5677216" y="1868800"/>
            <a:ext cx="6322784" cy="3161392"/>
          </a:xfrm>
          <a:prstGeom prst="rect">
            <a:avLst/>
          </a:prstGeom>
        </p:spPr>
      </p:pic>
      <p:sp>
        <p:nvSpPr>
          <p:cNvPr id="9" name="TextBox 8"/>
          <p:cNvSpPr txBox="1"/>
          <p:nvPr/>
        </p:nvSpPr>
        <p:spPr>
          <a:xfrm>
            <a:off x="11459467" y="6500000"/>
            <a:ext cx="540533" cy="246221"/>
          </a:xfrm>
          <a:prstGeom prst="rect">
            <a:avLst/>
          </a:prstGeom>
          <a:noFill/>
        </p:spPr>
        <p:txBody>
          <a:bodyPr wrap="none">
            <a:spAutoFit/>
          </a:bodyPr>
          <a:lstStyle/>
          <a:p>
            <a:pPr algn="r"/>
            <a:r>
              <a:rPr sz="1000" dirty="0">
                <a:solidFill>
                  <a:srgbClr val="666666"/>
                </a:solidFill>
                <a:latin typeface="Times New Roman" panose="02020603050405020304" pitchFamily="18" charset="0"/>
              </a:rPr>
              <a:t>14 / 18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sz="4400"/>
          </a:p>
        </p:txBody>
      </p:sp>
      <p:sp>
        <p:nvSpPr>
          <p:cNvPr id="3" name="Content Placeholder 2"/>
          <p:cNvSpPr>
            <a:spLocks noGrp="1"/>
          </p:cNvSpPr>
          <p:nvPr>
            <p:ph sz="quarter" idx="10"/>
          </p:nvPr>
        </p:nvSpPr>
        <p:spPr/>
        <p:txBody>
          <a:bodyPr>
            <a:normAutofit/>
          </a:bodyPr>
          <a:lstStyle/>
          <a:p>
            <a:endParaRPr sz="3600"/>
          </a:p>
        </p:txBody>
      </p:sp>
      <p:sp>
        <p:nvSpPr>
          <p:cNvPr id="4" name="Rectangle 3"/>
          <p:cNvSpPr/>
          <p:nvPr/>
        </p:nvSpPr>
        <p:spPr>
          <a:xfrm>
            <a:off x="0" y="0"/>
            <a:ext cx="12192000" cy="914400"/>
          </a:xfrm>
          <a:prstGeom prst="rect">
            <a:avLst/>
          </a:prstGeom>
          <a:solidFill>
            <a:srgbClr val="591F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5" name="Rectangle 4"/>
          <p:cNvSpPr/>
          <p:nvPr/>
        </p:nvSpPr>
        <p:spPr>
          <a:xfrm>
            <a:off x="0" y="914400"/>
            <a:ext cx="12192000" cy="40000"/>
          </a:xfrm>
          <a:prstGeom prst="rect">
            <a:avLst/>
          </a:prstGeom>
          <a:solidFill>
            <a:srgbClr val="E0CB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6" name="TextBox 5"/>
          <p:cNvSpPr txBox="1"/>
          <p:nvPr/>
        </p:nvSpPr>
        <p:spPr>
          <a:xfrm>
            <a:off x="411480" y="164592"/>
            <a:ext cx="3708516" cy="538609"/>
          </a:xfrm>
          <a:prstGeom prst="rect">
            <a:avLst/>
          </a:prstGeom>
          <a:noFill/>
        </p:spPr>
        <p:txBody>
          <a:bodyPr wrap="none" lIns="0" tIns="0">
            <a:spAutoFit/>
          </a:bodyPr>
          <a:lstStyle/>
          <a:p>
            <a:r>
              <a:rPr sz="3200" dirty="0">
                <a:solidFill>
                  <a:srgbClr val="FFFFFF"/>
                </a:solidFill>
                <a:latin typeface="Times New Roman" panose="02020603050405020304" pitchFamily="18" charset="0"/>
              </a:rPr>
              <a:t>Cost-Benefit Analysis</a:t>
            </a:r>
          </a:p>
        </p:txBody>
      </p:sp>
      <p:sp>
        <p:nvSpPr>
          <p:cNvPr id="7" name="TextBox 6"/>
          <p:cNvSpPr txBox="1"/>
          <p:nvPr/>
        </p:nvSpPr>
        <p:spPr>
          <a:xfrm>
            <a:off x="411480" y="566928"/>
            <a:ext cx="4007828" cy="261610"/>
          </a:xfrm>
          <a:prstGeom prst="rect">
            <a:avLst/>
          </a:prstGeom>
          <a:noFill/>
        </p:spPr>
        <p:txBody>
          <a:bodyPr wrap="none" lIns="0" tIns="0">
            <a:spAutoFit/>
          </a:bodyPr>
          <a:lstStyle/>
          <a:p>
            <a:r>
              <a:rPr sz="1400" dirty="0">
                <a:solidFill>
                  <a:srgbClr val="E0CBE6"/>
                </a:solidFill>
                <a:latin typeface="Times New Roman" panose="02020603050405020304" pitchFamily="18" charset="0"/>
              </a:rPr>
              <a:t>ISL overhead (cost) vs. GSL traffic offloaded (benefit)</a:t>
            </a:r>
          </a:p>
        </p:txBody>
      </p:sp>
      <p:sp>
        <p:nvSpPr>
          <p:cNvPr id="8" name="TextBox 7"/>
          <p:cNvSpPr txBox="1"/>
          <p:nvPr/>
        </p:nvSpPr>
        <p:spPr>
          <a:xfrm>
            <a:off x="10856153" y="164592"/>
            <a:ext cx="1122487" cy="276999"/>
          </a:xfrm>
          <a:prstGeom prst="rect">
            <a:avLst/>
          </a:prstGeom>
          <a:noFill/>
        </p:spPr>
        <p:txBody>
          <a:bodyPr wrap="none">
            <a:spAutoFit/>
          </a:bodyPr>
          <a:lstStyle/>
          <a:p>
            <a:pPr algn="r"/>
            <a:r>
              <a:rPr sz="1200" dirty="0">
                <a:solidFill>
                  <a:srgbClr val="FFFFFF"/>
                </a:solidFill>
                <a:latin typeface="Times New Roman" panose="02020603050405020304" pitchFamily="18" charset="0"/>
              </a:rPr>
              <a:t>Tsinghua Univ.</a:t>
            </a:r>
          </a:p>
        </p:txBody>
      </p:sp>
      <p:sp>
        <p:nvSpPr>
          <p:cNvPr id="11" name="TextBox 10"/>
          <p:cNvSpPr txBox="1"/>
          <p:nvPr/>
        </p:nvSpPr>
        <p:spPr>
          <a:xfrm>
            <a:off x="579169" y="5267188"/>
            <a:ext cx="5800000" cy="353458"/>
          </a:xfrm>
          <a:prstGeom prst="rect">
            <a:avLst/>
          </a:prstGeom>
          <a:noFill/>
        </p:spPr>
        <p:txBody>
          <a:bodyPr wrap="square" lIns="50000" tIns="30000">
            <a:spAutoFit/>
          </a:bodyPr>
          <a:lstStyle/>
          <a:p>
            <a:pPr algn="ctr"/>
            <a:r>
              <a:rPr b="1" dirty="0">
                <a:solidFill>
                  <a:srgbClr val="666666"/>
                </a:solidFill>
                <a:latin typeface="Times New Roman" panose="02020603050405020304" pitchFamily="18" charset="0"/>
                <a:cs typeface="Times New Roman" panose="02020603050405020304" pitchFamily="18" charset="0"/>
              </a:rPr>
              <a:t>Fig. 10: Bars = ISL overhead · Line = GSL offloading</a:t>
            </a:r>
          </a:p>
        </p:txBody>
      </p:sp>
      <p:sp>
        <p:nvSpPr>
          <p:cNvPr id="12" name="Rounded Rectangle 11"/>
          <p:cNvSpPr/>
          <p:nvPr/>
        </p:nvSpPr>
        <p:spPr>
          <a:xfrm>
            <a:off x="6500000" y="1180000"/>
            <a:ext cx="5300000" cy="1430000"/>
          </a:xfrm>
          <a:prstGeom prst="roundRect">
            <a:avLst/>
          </a:prstGeom>
          <a:solidFill>
            <a:srgbClr val="2E864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13" name="TextBox 12"/>
          <p:cNvSpPr txBox="1"/>
          <p:nvPr/>
        </p:nvSpPr>
        <p:spPr>
          <a:xfrm>
            <a:off x="6680000" y="1300000"/>
            <a:ext cx="4940000" cy="353458"/>
          </a:xfrm>
          <a:prstGeom prst="rect">
            <a:avLst/>
          </a:prstGeom>
          <a:noFill/>
        </p:spPr>
        <p:txBody>
          <a:bodyPr wrap="square" lIns="50000" tIns="30000">
            <a:spAutoFit/>
          </a:bodyPr>
          <a:lstStyle/>
          <a:p>
            <a:pPr algn="l"/>
            <a:r>
              <a:rPr dirty="0">
                <a:solidFill>
                  <a:srgbClr val="FFFFFF"/>
                </a:solidFill>
                <a:latin typeface="Times New Roman" panose="02020603050405020304" pitchFamily="18" charset="0"/>
              </a:rPr>
              <a:t>Size-based</a:t>
            </a:r>
          </a:p>
        </p:txBody>
      </p:sp>
      <p:sp>
        <p:nvSpPr>
          <p:cNvPr id="14" name="TextBox 13"/>
          <p:cNvSpPr txBox="1"/>
          <p:nvPr/>
        </p:nvSpPr>
        <p:spPr>
          <a:xfrm>
            <a:off x="6680000" y="1720000"/>
            <a:ext cx="4940000" cy="291903"/>
          </a:xfrm>
          <a:prstGeom prst="rect">
            <a:avLst/>
          </a:prstGeom>
          <a:noFill/>
        </p:spPr>
        <p:txBody>
          <a:bodyPr wrap="square" lIns="50000" tIns="30000">
            <a:spAutoFit/>
          </a:bodyPr>
          <a:lstStyle/>
          <a:p>
            <a:pPr algn="l"/>
            <a:r>
              <a:rPr sz="1400" dirty="0">
                <a:solidFill>
                  <a:srgbClr val="FFFFFF"/>
                </a:solidFill>
                <a:latin typeface="Times New Roman" panose="02020603050405020304" pitchFamily="18" charset="0"/>
              </a:rPr>
              <a:t>Cost: 3.2 GB</a:t>
            </a:r>
          </a:p>
        </p:txBody>
      </p:sp>
      <p:sp>
        <p:nvSpPr>
          <p:cNvPr id="15" name="TextBox 14"/>
          <p:cNvSpPr txBox="1"/>
          <p:nvPr/>
        </p:nvSpPr>
        <p:spPr>
          <a:xfrm>
            <a:off x="6680000" y="2050000"/>
            <a:ext cx="4940000" cy="445791"/>
          </a:xfrm>
          <a:prstGeom prst="rect">
            <a:avLst/>
          </a:prstGeom>
          <a:noFill/>
        </p:spPr>
        <p:txBody>
          <a:bodyPr wrap="square" lIns="50000" tIns="30000">
            <a:spAutoFit/>
          </a:bodyPr>
          <a:lstStyle/>
          <a:p>
            <a:pPr algn="l"/>
            <a:r>
              <a:rPr sz="1200" dirty="0">
                <a:solidFill>
                  <a:srgbClr val="FFFFFF"/>
                </a:solidFill>
                <a:latin typeface="Times New Roman" panose="02020603050405020304" pitchFamily="18" charset="0"/>
              </a:rPr>
              <a:t>Benefit only 25 GB →</a:t>
            </a:r>
          </a:p>
          <a:p>
            <a:pPr algn="l"/>
            <a:r>
              <a:rPr sz="1200" dirty="0">
                <a:solidFill>
                  <a:srgbClr val="FFFFFF"/>
                </a:solidFill>
                <a:latin typeface="Times New Roman" panose="02020603050405020304" pitchFamily="18" charset="0"/>
              </a:rPr>
              <a:t>lowest ISL but no real GSL relief.</a:t>
            </a:r>
          </a:p>
        </p:txBody>
      </p:sp>
      <p:sp>
        <p:nvSpPr>
          <p:cNvPr id="16" name="Rounded Rectangle 15"/>
          <p:cNvSpPr/>
          <p:nvPr/>
        </p:nvSpPr>
        <p:spPr>
          <a:xfrm>
            <a:off x="6500000" y="2690000"/>
            <a:ext cx="5300000" cy="1430000"/>
          </a:xfrm>
          <a:prstGeom prst="roundRect">
            <a:avLst/>
          </a:prstGeom>
          <a:solidFill>
            <a:srgbClr val="591F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17" name="TextBox 16"/>
          <p:cNvSpPr txBox="1"/>
          <p:nvPr/>
        </p:nvSpPr>
        <p:spPr>
          <a:xfrm>
            <a:off x="6680000" y="2810000"/>
            <a:ext cx="4940000" cy="353458"/>
          </a:xfrm>
          <a:prstGeom prst="rect">
            <a:avLst/>
          </a:prstGeom>
          <a:noFill/>
        </p:spPr>
        <p:txBody>
          <a:bodyPr wrap="square" lIns="50000" tIns="30000">
            <a:spAutoFit/>
          </a:bodyPr>
          <a:lstStyle/>
          <a:p>
            <a:pPr algn="l"/>
            <a:r>
              <a:rPr dirty="0">
                <a:solidFill>
                  <a:srgbClr val="FFFFFF"/>
                </a:solidFill>
                <a:latin typeface="Times New Roman" panose="02020603050405020304" pitchFamily="18" charset="0"/>
              </a:rPr>
              <a:t>SCOPE  (Ours)</a:t>
            </a:r>
          </a:p>
        </p:txBody>
      </p:sp>
      <p:sp>
        <p:nvSpPr>
          <p:cNvPr id="18" name="TextBox 17"/>
          <p:cNvSpPr txBox="1"/>
          <p:nvPr/>
        </p:nvSpPr>
        <p:spPr>
          <a:xfrm>
            <a:off x="6680000" y="3230000"/>
            <a:ext cx="4940000" cy="291903"/>
          </a:xfrm>
          <a:prstGeom prst="rect">
            <a:avLst/>
          </a:prstGeom>
          <a:noFill/>
        </p:spPr>
        <p:txBody>
          <a:bodyPr wrap="square" lIns="50000" tIns="30000">
            <a:spAutoFit/>
          </a:bodyPr>
          <a:lstStyle/>
          <a:p>
            <a:pPr algn="l"/>
            <a:r>
              <a:rPr sz="1400" dirty="0">
                <a:solidFill>
                  <a:srgbClr val="E0CBE6"/>
                </a:solidFill>
                <a:latin typeface="Times New Roman" panose="02020603050405020304" pitchFamily="18" charset="0"/>
              </a:rPr>
              <a:t>Cost: 10.5 GB</a:t>
            </a:r>
          </a:p>
        </p:txBody>
      </p:sp>
      <p:sp>
        <p:nvSpPr>
          <p:cNvPr id="19" name="TextBox 18"/>
          <p:cNvSpPr txBox="1"/>
          <p:nvPr/>
        </p:nvSpPr>
        <p:spPr>
          <a:xfrm>
            <a:off x="6680000" y="3560000"/>
            <a:ext cx="4940000" cy="445791"/>
          </a:xfrm>
          <a:prstGeom prst="rect">
            <a:avLst/>
          </a:prstGeom>
          <a:noFill/>
        </p:spPr>
        <p:txBody>
          <a:bodyPr wrap="square" lIns="50000" tIns="30000">
            <a:spAutoFit/>
          </a:bodyPr>
          <a:lstStyle/>
          <a:p>
            <a:pPr algn="l"/>
            <a:r>
              <a:rPr sz="1200" dirty="0">
                <a:solidFill>
                  <a:srgbClr val="FFFFFF"/>
                </a:solidFill>
                <a:latin typeface="Times New Roman" panose="02020603050405020304" pitchFamily="18" charset="0"/>
              </a:rPr>
              <a:t>Benefit 128 GB → highest offload</a:t>
            </a:r>
          </a:p>
          <a:p>
            <a:pPr algn="l"/>
            <a:r>
              <a:rPr sz="1200" dirty="0">
                <a:solidFill>
                  <a:srgbClr val="FFFFFF"/>
                </a:solidFill>
                <a:latin typeface="Times New Roman" panose="02020603050405020304" pitchFamily="18" charset="0"/>
              </a:rPr>
              <a:t>with only moderate ISL use.</a:t>
            </a:r>
          </a:p>
        </p:txBody>
      </p:sp>
      <p:sp>
        <p:nvSpPr>
          <p:cNvPr id="20" name="Rounded Rectangle 19"/>
          <p:cNvSpPr/>
          <p:nvPr/>
        </p:nvSpPr>
        <p:spPr>
          <a:xfrm>
            <a:off x="6500000" y="4200000"/>
            <a:ext cx="5300000" cy="1430000"/>
          </a:xfrm>
          <a:prstGeom prst="roundRect">
            <a:avLst/>
          </a:prstGeom>
          <a:solidFill>
            <a:srgbClr val="C06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21" name="TextBox 20"/>
          <p:cNvSpPr txBox="1"/>
          <p:nvPr/>
        </p:nvSpPr>
        <p:spPr>
          <a:xfrm>
            <a:off x="6680000" y="4320000"/>
            <a:ext cx="4940000" cy="353458"/>
          </a:xfrm>
          <a:prstGeom prst="rect">
            <a:avLst/>
          </a:prstGeom>
          <a:noFill/>
        </p:spPr>
        <p:txBody>
          <a:bodyPr wrap="square" lIns="50000" tIns="30000">
            <a:spAutoFit/>
          </a:bodyPr>
          <a:lstStyle/>
          <a:p>
            <a:pPr algn="l"/>
            <a:r>
              <a:rPr dirty="0">
                <a:solidFill>
                  <a:srgbClr val="FFFFFF"/>
                </a:solidFill>
                <a:latin typeface="Times New Roman" panose="02020603050405020304" pitchFamily="18" charset="0"/>
              </a:rPr>
              <a:t>Popularity-based</a:t>
            </a:r>
          </a:p>
        </p:txBody>
      </p:sp>
      <p:sp>
        <p:nvSpPr>
          <p:cNvPr id="22" name="TextBox 21"/>
          <p:cNvSpPr txBox="1"/>
          <p:nvPr/>
        </p:nvSpPr>
        <p:spPr>
          <a:xfrm>
            <a:off x="6680000" y="4740000"/>
            <a:ext cx="4940000" cy="291903"/>
          </a:xfrm>
          <a:prstGeom prst="rect">
            <a:avLst/>
          </a:prstGeom>
          <a:noFill/>
        </p:spPr>
        <p:txBody>
          <a:bodyPr wrap="square" lIns="50000" tIns="30000">
            <a:spAutoFit/>
          </a:bodyPr>
          <a:lstStyle/>
          <a:p>
            <a:pPr algn="l"/>
            <a:r>
              <a:rPr sz="1400" dirty="0">
                <a:solidFill>
                  <a:srgbClr val="FFFFFF"/>
                </a:solidFill>
                <a:latin typeface="Times New Roman" panose="02020603050405020304" pitchFamily="18" charset="0"/>
              </a:rPr>
              <a:t>Cost: 15.0 GB</a:t>
            </a:r>
          </a:p>
        </p:txBody>
      </p:sp>
      <p:sp>
        <p:nvSpPr>
          <p:cNvPr id="23" name="TextBox 22"/>
          <p:cNvSpPr txBox="1"/>
          <p:nvPr/>
        </p:nvSpPr>
        <p:spPr>
          <a:xfrm>
            <a:off x="6680000" y="5070000"/>
            <a:ext cx="4940000" cy="445791"/>
          </a:xfrm>
          <a:prstGeom prst="rect">
            <a:avLst/>
          </a:prstGeom>
          <a:noFill/>
        </p:spPr>
        <p:txBody>
          <a:bodyPr wrap="square" lIns="50000" tIns="30000">
            <a:spAutoFit/>
          </a:bodyPr>
          <a:lstStyle/>
          <a:p>
            <a:pPr algn="l"/>
            <a:r>
              <a:rPr sz="1200" dirty="0">
                <a:solidFill>
                  <a:srgbClr val="FFFFFF"/>
                </a:solidFill>
                <a:latin typeface="Times New Roman" panose="02020603050405020304" pitchFamily="18" charset="0"/>
              </a:rPr>
              <a:t>Spends most ISL on big videos,</a:t>
            </a:r>
          </a:p>
          <a:p>
            <a:pPr algn="l"/>
            <a:r>
              <a:rPr sz="1200" dirty="0">
                <a:solidFill>
                  <a:srgbClr val="FFFFFF"/>
                </a:solidFill>
                <a:latin typeface="Times New Roman" panose="02020603050405020304" pitchFamily="18" charset="0"/>
              </a:rPr>
              <a:t>yet offloads only 85 GB.</a:t>
            </a:r>
          </a:p>
        </p:txBody>
      </p:sp>
      <p:sp>
        <p:nvSpPr>
          <p:cNvPr id="24" name="Rectangle 23"/>
          <p:cNvSpPr/>
          <p:nvPr/>
        </p:nvSpPr>
        <p:spPr>
          <a:xfrm>
            <a:off x="6500000" y="5680000"/>
            <a:ext cx="5300000" cy="450000"/>
          </a:xfrm>
          <a:prstGeom prst="rect">
            <a:avLst/>
          </a:prstGeom>
          <a:solidFill>
            <a:srgbClr val="E0CB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pic>
        <p:nvPicPr>
          <p:cNvPr id="26" name="Picture 25" descr="fig10.png"/>
          <p:cNvPicPr>
            <a:picLocks noChangeAspect="1"/>
          </p:cNvPicPr>
          <p:nvPr/>
        </p:nvPicPr>
        <p:blipFill>
          <a:blip r:embed="rId3"/>
          <a:stretch>
            <a:fillRect/>
          </a:stretch>
        </p:blipFill>
        <p:spPr>
          <a:xfrm>
            <a:off x="1207221" y="1568983"/>
            <a:ext cx="4769539" cy="3577154"/>
          </a:xfrm>
          <a:prstGeom prst="rect">
            <a:avLst/>
          </a:prstGeom>
        </p:spPr>
      </p:pic>
      <p:sp>
        <p:nvSpPr>
          <p:cNvPr id="27" name="Rounded Rectangle 26"/>
          <p:cNvSpPr/>
          <p:nvPr/>
        </p:nvSpPr>
        <p:spPr>
          <a:xfrm>
            <a:off x="411480" y="5760720"/>
            <a:ext cx="11338560" cy="777240"/>
          </a:xfrm>
          <a:prstGeom prst="roundRect">
            <a:avLst/>
          </a:prstGeom>
          <a:solidFill>
            <a:srgbClr val="F6EE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28" name="TextBox 27"/>
          <p:cNvSpPr txBox="1"/>
          <p:nvPr/>
        </p:nvSpPr>
        <p:spPr>
          <a:xfrm>
            <a:off x="548640" y="5815584"/>
            <a:ext cx="2286000" cy="281805"/>
          </a:xfrm>
          <a:prstGeom prst="rect">
            <a:avLst/>
          </a:prstGeom>
          <a:noFill/>
        </p:spPr>
        <p:txBody>
          <a:bodyPr wrap="square" lIns="50000" tIns="20000">
            <a:spAutoFit/>
          </a:bodyPr>
          <a:lstStyle/>
          <a:p>
            <a:pPr algn="l"/>
            <a:r>
              <a:rPr sz="1400" dirty="0">
                <a:solidFill>
                  <a:srgbClr val="591F61"/>
                </a:solidFill>
                <a:latin typeface="Times New Roman" panose="02020603050405020304" pitchFamily="18" charset="0"/>
              </a:rPr>
              <a:t>Evaluation Recap →</a:t>
            </a:r>
          </a:p>
        </p:txBody>
      </p:sp>
      <p:sp>
        <p:nvSpPr>
          <p:cNvPr id="29" name="TextBox 28"/>
          <p:cNvSpPr txBox="1"/>
          <p:nvPr/>
        </p:nvSpPr>
        <p:spPr>
          <a:xfrm>
            <a:off x="2743200" y="5815584"/>
            <a:ext cx="2926080" cy="451083"/>
          </a:xfrm>
          <a:prstGeom prst="rect">
            <a:avLst/>
          </a:prstGeom>
          <a:noFill/>
        </p:spPr>
        <p:txBody>
          <a:bodyPr wrap="square" lIns="50000" tIns="20000">
            <a:spAutoFit/>
          </a:bodyPr>
          <a:lstStyle/>
          <a:p>
            <a:pPr algn="l"/>
            <a:r>
              <a:rPr sz="1400" dirty="0">
                <a:solidFill>
                  <a:srgbClr val="591F61"/>
                </a:solidFill>
                <a:latin typeface="Times New Roman" panose="02020603050405020304" pitchFamily="18" charset="0"/>
              </a:rPr>
              <a:t>Robustness</a:t>
            </a:r>
          </a:p>
          <a:p>
            <a:pPr algn="l"/>
            <a:r>
              <a:rPr sz="1100" dirty="0">
                <a:solidFill>
                  <a:srgbClr val="1A1A1A"/>
                </a:solidFill>
                <a:latin typeface="Times New Roman" panose="02020603050405020304" pitchFamily="18" charset="0"/>
              </a:rPr>
              <a:t>Cache-hit ratio &gt; 77% across handover scales</a:t>
            </a:r>
          </a:p>
        </p:txBody>
      </p:sp>
      <p:sp>
        <p:nvSpPr>
          <p:cNvPr id="30" name="TextBox 29"/>
          <p:cNvSpPr txBox="1"/>
          <p:nvPr/>
        </p:nvSpPr>
        <p:spPr>
          <a:xfrm>
            <a:off x="5760720" y="5815584"/>
            <a:ext cx="2926080" cy="451083"/>
          </a:xfrm>
          <a:prstGeom prst="rect">
            <a:avLst/>
          </a:prstGeom>
          <a:noFill/>
        </p:spPr>
        <p:txBody>
          <a:bodyPr wrap="square" lIns="50000" tIns="20000">
            <a:spAutoFit/>
          </a:bodyPr>
          <a:lstStyle/>
          <a:p>
            <a:pPr algn="l"/>
            <a:r>
              <a:rPr sz="1400" dirty="0">
                <a:solidFill>
                  <a:srgbClr val="591F61"/>
                </a:solidFill>
                <a:latin typeface="Times New Roman" panose="02020603050405020304" pitchFamily="18" charset="0"/>
              </a:rPr>
              <a:t>Continuity</a:t>
            </a:r>
          </a:p>
          <a:p>
            <a:pPr algn="l"/>
            <a:r>
              <a:rPr sz="1100" dirty="0">
                <a:solidFill>
                  <a:srgbClr val="1A1A1A"/>
                </a:solidFill>
                <a:latin typeface="Times New Roman" panose="02020603050405020304" pitchFamily="18" charset="0"/>
              </a:rPr>
              <a:t>End-to-end latency stable at ~140 </a:t>
            </a:r>
            <a:r>
              <a:rPr sz="1100" dirty="0" err="1">
                <a:solidFill>
                  <a:srgbClr val="1A1A1A"/>
                </a:solidFill>
                <a:latin typeface="Times New Roman" panose="02020603050405020304" pitchFamily="18" charset="0"/>
              </a:rPr>
              <a:t>ms</a:t>
            </a:r>
            <a:r>
              <a:rPr sz="1100" dirty="0">
                <a:solidFill>
                  <a:srgbClr val="1A1A1A"/>
                </a:solidFill>
                <a:latin typeface="Times New Roman" panose="02020603050405020304" pitchFamily="18" charset="0"/>
              </a:rPr>
              <a:t> (no cliff)</a:t>
            </a:r>
            <a:endParaRPr sz="1050" dirty="0">
              <a:solidFill>
                <a:srgbClr val="1A1A1A"/>
              </a:solidFill>
              <a:latin typeface="Times New Roman" panose="02020603050405020304" pitchFamily="18" charset="0"/>
            </a:endParaRPr>
          </a:p>
        </p:txBody>
      </p:sp>
      <p:sp>
        <p:nvSpPr>
          <p:cNvPr id="31" name="TextBox 30"/>
          <p:cNvSpPr txBox="1"/>
          <p:nvPr/>
        </p:nvSpPr>
        <p:spPr>
          <a:xfrm>
            <a:off x="8778240" y="5815584"/>
            <a:ext cx="2926080" cy="451083"/>
          </a:xfrm>
          <a:prstGeom prst="rect">
            <a:avLst/>
          </a:prstGeom>
          <a:noFill/>
        </p:spPr>
        <p:txBody>
          <a:bodyPr wrap="square" lIns="50000" tIns="20000">
            <a:spAutoFit/>
          </a:bodyPr>
          <a:lstStyle/>
          <a:p>
            <a:pPr algn="l"/>
            <a:r>
              <a:rPr sz="1400" dirty="0">
                <a:solidFill>
                  <a:srgbClr val="591F61"/>
                </a:solidFill>
                <a:latin typeface="Times New Roman" panose="02020603050405020304" pitchFamily="18" charset="0"/>
              </a:rPr>
              <a:t>Cost-Benefit</a:t>
            </a:r>
          </a:p>
          <a:p>
            <a:pPr algn="l"/>
            <a:r>
              <a:rPr sz="1100" dirty="0">
                <a:solidFill>
                  <a:srgbClr val="1A1A1A"/>
                </a:solidFill>
                <a:latin typeface="Times New Roman" panose="02020603050405020304" pitchFamily="18" charset="0"/>
              </a:rPr>
              <a:t>GSL traffic ↓ &gt; 50%; ISL overhead only 10.5 GB</a:t>
            </a:r>
          </a:p>
        </p:txBody>
      </p:sp>
      <p:sp>
        <p:nvSpPr>
          <p:cNvPr id="9" name="TextBox 8"/>
          <p:cNvSpPr txBox="1"/>
          <p:nvPr/>
        </p:nvSpPr>
        <p:spPr>
          <a:xfrm>
            <a:off x="11424201" y="6500000"/>
            <a:ext cx="575799" cy="261610"/>
          </a:xfrm>
          <a:prstGeom prst="rect">
            <a:avLst/>
          </a:prstGeom>
          <a:noFill/>
        </p:spPr>
        <p:txBody>
          <a:bodyPr wrap="none">
            <a:spAutoFit/>
          </a:bodyPr>
          <a:lstStyle/>
          <a:p>
            <a:pPr algn="r"/>
            <a:r>
              <a:rPr sz="1050" dirty="0">
                <a:solidFill>
                  <a:srgbClr val="666666"/>
                </a:solidFill>
                <a:latin typeface="Times New Roman" panose="02020603050405020304" pitchFamily="18" charset="0"/>
              </a:rPr>
              <a:t>15 / 18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800" b="0" dirty="0">
                <a:solidFill>
                  <a:srgbClr val="FFFFFF"/>
                </a:solidFill>
                <a:latin typeface="Times New Roman" panose="02020603050405020304" pitchFamily="18" charset="0"/>
              </a:rPr>
              <a:t>Part 4 / Conclusion</a:t>
            </a:r>
          </a:p>
        </p:txBody>
      </p:sp>
      <p:sp>
        <p:nvSpPr>
          <p:cNvPr id="3" name="Content Placeholder 2"/>
          <p:cNvSpPr>
            <a:spLocks noGrp="1"/>
          </p:cNvSpPr>
          <p:nvPr>
            <p:ph sz="quarter" idx="10"/>
          </p:nvPr>
        </p:nvSpPr>
        <p:spPr/>
        <p:txBody>
          <a:bodyPr/>
          <a:lstStyle/>
          <a:p>
            <a:endParaRPr/>
          </a:p>
        </p:txBody>
      </p:sp>
      <p:sp>
        <p:nvSpPr>
          <p:cNvPr id="4" name="TextBox 3"/>
          <p:cNvSpPr txBox="1"/>
          <p:nvPr/>
        </p:nvSpPr>
        <p:spPr>
          <a:xfrm>
            <a:off x="822960" y="2194560"/>
            <a:ext cx="3657600" cy="3748719"/>
          </a:xfrm>
          <a:prstGeom prst="rect">
            <a:avLst/>
          </a:prstGeom>
          <a:noFill/>
        </p:spPr>
        <p:txBody>
          <a:bodyPr wrap="square" lIns="45720" tIns="27432" rIns="45720" bIns="27432" anchor="t">
            <a:spAutoFit/>
          </a:bodyPr>
          <a:lstStyle/>
          <a:p>
            <a:pPr algn="l"/>
            <a:r>
              <a:rPr sz="24000" dirty="0">
                <a:solidFill>
                  <a:srgbClr val="E5D6EA"/>
                </a:solidFill>
                <a:latin typeface="Times New Roman" panose="02020603050405020304" pitchFamily="18" charset="0"/>
              </a:rPr>
              <a:t>04</a:t>
            </a:r>
          </a:p>
        </p:txBody>
      </p:sp>
      <p:sp>
        <p:nvSpPr>
          <p:cNvPr id="5" name="TextBox 4"/>
          <p:cNvSpPr txBox="1"/>
          <p:nvPr/>
        </p:nvSpPr>
        <p:spPr>
          <a:xfrm>
            <a:off x="4424680" y="2464808"/>
            <a:ext cx="6858000" cy="517065"/>
          </a:xfrm>
          <a:prstGeom prst="rect">
            <a:avLst/>
          </a:prstGeom>
          <a:noFill/>
        </p:spPr>
        <p:txBody>
          <a:bodyPr wrap="square" lIns="45720" tIns="27432" rIns="45720" bIns="27432" anchor="t">
            <a:spAutoFit/>
          </a:bodyPr>
          <a:lstStyle/>
          <a:p>
            <a:pPr algn="l"/>
            <a:r>
              <a:rPr sz="3000" dirty="0">
                <a:solidFill>
                  <a:srgbClr val="591F61"/>
                </a:solidFill>
                <a:latin typeface="Times New Roman" panose="02020603050405020304" pitchFamily="18" charset="0"/>
              </a:rPr>
              <a:t>Recap, related work, and future directions</a:t>
            </a:r>
          </a:p>
        </p:txBody>
      </p:sp>
      <p:sp>
        <p:nvSpPr>
          <p:cNvPr id="6" name="TextBox 5"/>
          <p:cNvSpPr txBox="1"/>
          <p:nvPr/>
        </p:nvSpPr>
        <p:spPr>
          <a:xfrm>
            <a:off x="4754880" y="3383280"/>
            <a:ext cx="6949440" cy="1103572"/>
          </a:xfrm>
          <a:prstGeom prst="rect">
            <a:avLst/>
          </a:prstGeom>
          <a:noFill/>
        </p:spPr>
        <p:txBody>
          <a:bodyPr wrap="square" lIns="45720">
            <a:spAutoFit/>
          </a:bodyPr>
          <a:lstStyle/>
          <a:p>
            <a:pPr algn="l">
              <a:lnSpc>
                <a:spcPct val="125000"/>
              </a:lnSpc>
            </a:pPr>
            <a:r>
              <a:rPr sz="1800" dirty="0">
                <a:solidFill>
                  <a:srgbClr val="222222"/>
                </a:solidFill>
                <a:latin typeface="Times New Roman" panose="02020603050405020304" pitchFamily="18" charset="0"/>
              </a:rPr>
              <a:t>▸ SCOPE turns isolated caches into a coherent CDN fabric</a:t>
            </a:r>
          </a:p>
          <a:p>
            <a:pPr algn="l">
              <a:lnSpc>
                <a:spcPct val="125000"/>
              </a:lnSpc>
            </a:pPr>
            <a:r>
              <a:rPr sz="1800" dirty="0">
                <a:solidFill>
                  <a:srgbClr val="222222"/>
                </a:solidFill>
                <a:latin typeface="Times New Roman" panose="02020603050405020304" pitchFamily="18" charset="0"/>
              </a:rPr>
              <a:t>▸ Bridges the gap of LEO-aware proactive collaboration</a:t>
            </a:r>
          </a:p>
          <a:p>
            <a:pPr algn="l">
              <a:lnSpc>
                <a:spcPct val="125000"/>
              </a:lnSpc>
            </a:pPr>
            <a:r>
              <a:rPr sz="1800" dirty="0">
                <a:solidFill>
                  <a:srgbClr val="222222"/>
                </a:solidFill>
                <a:latin typeface="Times New Roman" panose="02020603050405020304" pitchFamily="18" charset="0"/>
              </a:rPr>
              <a:t>▸ Energy-efficiency · Inter-constellation · Resilience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sz="4800"/>
          </a:p>
        </p:txBody>
      </p:sp>
      <p:sp>
        <p:nvSpPr>
          <p:cNvPr id="3" name="Content Placeholder 2"/>
          <p:cNvSpPr>
            <a:spLocks noGrp="1"/>
          </p:cNvSpPr>
          <p:nvPr>
            <p:ph sz="quarter" idx="10"/>
          </p:nvPr>
        </p:nvSpPr>
        <p:spPr/>
        <p:txBody>
          <a:bodyPr>
            <a:normAutofit/>
          </a:bodyPr>
          <a:lstStyle/>
          <a:p>
            <a:endParaRPr sz="4000"/>
          </a:p>
        </p:txBody>
      </p:sp>
      <p:sp>
        <p:nvSpPr>
          <p:cNvPr id="4" name="Rectangle 3"/>
          <p:cNvSpPr/>
          <p:nvPr/>
        </p:nvSpPr>
        <p:spPr>
          <a:xfrm>
            <a:off x="0" y="0"/>
            <a:ext cx="12192000" cy="914400"/>
          </a:xfrm>
          <a:prstGeom prst="rect">
            <a:avLst/>
          </a:prstGeom>
          <a:solidFill>
            <a:srgbClr val="591F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5" name="Rectangle 4"/>
          <p:cNvSpPr/>
          <p:nvPr/>
        </p:nvSpPr>
        <p:spPr>
          <a:xfrm>
            <a:off x="0" y="914400"/>
            <a:ext cx="12192000" cy="40000"/>
          </a:xfrm>
          <a:prstGeom prst="rect">
            <a:avLst/>
          </a:prstGeom>
          <a:solidFill>
            <a:srgbClr val="E0CB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6" name="TextBox 5"/>
          <p:cNvSpPr txBox="1"/>
          <p:nvPr/>
        </p:nvSpPr>
        <p:spPr>
          <a:xfrm>
            <a:off x="411480" y="32654"/>
            <a:ext cx="2195473" cy="600164"/>
          </a:xfrm>
          <a:prstGeom prst="rect">
            <a:avLst/>
          </a:prstGeom>
          <a:noFill/>
        </p:spPr>
        <p:txBody>
          <a:bodyPr wrap="none" lIns="0" tIns="0">
            <a:spAutoFit/>
          </a:bodyPr>
          <a:lstStyle/>
          <a:p>
            <a:r>
              <a:rPr sz="3600" dirty="0">
                <a:solidFill>
                  <a:srgbClr val="FFFFFF"/>
                </a:solidFill>
                <a:latin typeface="Times New Roman" panose="02020603050405020304" pitchFamily="18" charset="0"/>
              </a:rPr>
              <a:t>Conclusion</a:t>
            </a:r>
          </a:p>
        </p:txBody>
      </p:sp>
      <p:sp>
        <p:nvSpPr>
          <p:cNvPr id="7" name="TextBox 6"/>
          <p:cNvSpPr txBox="1"/>
          <p:nvPr/>
        </p:nvSpPr>
        <p:spPr>
          <a:xfrm>
            <a:off x="411480" y="566928"/>
            <a:ext cx="5906425" cy="292388"/>
          </a:xfrm>
          <a:prstGeom prst="rect">
            <a:avLst/>
          </a:prstGeom>
          <a:noFill/>
        </p:spPr>
        <p:txBody>
          <a:bodyPr wrap="none" lIns="0" tIns="0">
            <a:spAutoFit/>
          </a:bodyPr>
          <a:lstStyle/>
          <a:p>
            <a:r>
              <a:rPr sz="1600" dirty="0">
                <a:solidFill>
                  <a:srgbClr val="E0CBE6"/>
                </a:solidFill>
                <a:latin typeface="Times New Roman" panose="02020603050405020304" pitchFamily="18" charset="0"/>
              </a:rPr>
              <a:t>SCOPE — turning isolated satellite caches into a coherent CDN fabric</a:t>
            </a:r>
          </a:p>
        </p:txBody>
      </p:sp>
      <p:sp>
        <p:nvSpPr>
          <p:cNvPr id="8" name="TextBox 7"/>
          <p:cNvSpPr txBox="1"/>
          <p:nvPr/>
        </p:nvSpPr>
        <p:spPr>
          <a:xfrm>
            <a:off x="10700918" y="164592"/>
            <a:ext cx="1277722" cy="307777"/>
          </a:xfrm>
          <a:prstGeom prst="rect">
            <a:avLst/>
          </a:prstGeom>
          <a:noFill/>
        </p:spPr>
        <p:txBody>
          <a:bodyPr wrap="none">
            <a:spAutoFit/>
          </a:bodyPr>
          <a:lstStyle/>
          <a:p>
            <a:pPr algn="r"/>
            <a:r>
              <a:rPr sz="1400" dirty="0">
                <a:solidFill>
                  <a:srgbClr val="FFFFFF"/>
                </a:solidFill>
                <a:latin typeface="Times New Roman" panose="02020603050405020304" pitchFamily="18" charset="0"/>
              </a:rPr>
              <a:t>Tsinghua Univ.</a:t>
            </a:r>
          </a:p>
        </p:txBody>
      </p:sp>
      <p:sp>
        <p:nvSpPr>
          <p:cNvPr id="10" name="Rounded Rectangle 9"/>
          <p:cNvSpPr/>
          <p:nvPr/>
        </p:nvSpPr>
        <p:spPr>
          <a:xfrm>
            <a:off x="420000" y="1180000"/>
            <a:ext cx="5500000" cy="1500000"/>
          </a:xfrm>
          <a:prstGeom prst="roundRect">
            <a:avLst/>
          </a:prstGeom>
          <a:solidFill>
            <a:srgbClr val="C84B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11" name="TextBox 10"/>
          <p:cNvSpPr txBox="1"/>
          <p:nvPr/>
        </p:nvSpPr>
        <p:spPr>
          <a:xfrm>
            <a:off x="580000" y="1240000"/>
            <a:ext cx="5180000" cy="445791"/>
          </a:xfrm>
          <a:prstGeom prst="rect">
            <a:avLst/>
          </a:prstGeom>
          <a:noFill/>
        </p:spPr>
        <p:txBody>
          <a:bodyPr wrap="square" lIns="50000" tIns="30000">
            <a:spAutoFit/>
          </a:bodyPr>
          <a:lstStyle/>
          <a:p>
            <a:pPr algn="l"/>
            <a:r>
              <a:rPr sz="2400" dirty="0">
                <a:solidFill>
                  <a:srgbClr val="FFFFFF"/>
                </a:solidFill>
                <a:latin typeface="Times New Roman" panose="02020603050405020304" pitchFamily="18" charset="0"/>
              </a:rPr>
              <a:t>The Problem</a:t>
            </a:r>
          </a:p>
        </p:txBody>
      </p:sp>
      <p:sp>
        <p:nvSpPr>
          <p:cNvPr id="12" name="TextBox 11"/>
          <p:cNvSpPr txBox="1"/>
          <p:nvPr/>
        </p:nvSpPr>
        <p:spPr>
          <a:xfrm>
            <a:off x="580000" y="1640000"/>
            <a:ext cx="5180000" cy="568902"/>
          </a:xfrm>
          <a:prstGeom prst="rect">
            <a:avLst/>
          </a:prstGeom>
          <a:noFill/>
        </p:spPr>
        <p:txBody>
          <a:bodyPr wrap="square" lIns="50000" tIns="30000">
            <a:spAutoFit/>
          </a:bodyPr>
          <a:lstStyle/>
          <a:p>
            <a:pPr algn="l"/>
            <a:r>
              <a:rPr sz="1600" dirty="0">
                <a:solidFill>
                  <a:srgbClr val="FFFFFF"/>
                </a:solidFill>
                <a:latin typeface="Times New Roman" panose="02020603050405020304" pitchFamily="18" charset="0"/>
              </a:rPr>
              <a:t>High orbital mobility + limited onboard storage</a:t>
            </a:r>
          </a:p>
          <a:p>
            <a:pPr algn="l"/>
            <a:r>
              <a:rPr sz="1600" dirty="0">
                <a:solidFill>
                  <a:srgbClr val="FFFFFF"/>
                </a:solidFill>
                <a:latin typeface="Times New Roman" panose="02020603050405020304" pitchFamily="18" charset="0"/>
              </a:rPr>
              <a:t>→  Cache-island effect &amp; cold-start at every handover</a:t>
            </a:r>
          </a:p>
        </p:txBody>
      </p:sp>
      <p:sp>
        <p:nvSpPr>
          <p:cNvPr id="13" name="Rounded Rectangle 12"/>
          <p:cNvSpPr/>
          <p:nvPr/>
        </p:nvSpPr>
        <p:spPr>
          <a:xfrm>
            <a:off x="6300000" y="1180000"/>
            <a:ext cx="5500000" cy="1500000"/>
          </a:xfrm>
          <a:prstGeom prst="roundRect">
            <a:avLst/>
          </a:prstGeom>
          <a:solidFill>
            <a:srgbClr val="591F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14" name="TextBox 13"/>
          <p:cNvSpPr txBox="1"/>
          <p:nvPr/>
        </p:nvSpPr>
        <p:spPr>
          <a:xfrm>
            <a:off x="6460000" y="1240000"/>
            <a:ext cx="5180000" cy="445791"/>
          </a:xfrm>
          <a:prstGeom prst="rect">
            <a:avLst/>
          </a:prstGeom>
          <a:noFill/>
        </p:spPr>
        <p:txBody>
          <a:bodyPr wrap="square" lIns="50000" tIns="30000">
            <a:spAutoFit/>
          </a:bodyPr>
          <a:lstStyle/>
          <a:p>
            <a:pPr algn="l"/>
            <a:r>
              <a:rPr sz="2400" dirty="0">
                <a:solidFill>
                  <a:srgbClr val="FFFFFF"/>
                </a:solidFill>
                <a:latin typeface="Times New Roman" panose="02020603050405020304" pitchFamily="18" charset="0"/>
              </a:rPr>
              <a:t>Our Approach: SCOPE</a:t>
            </a:r>
          </a:p>
        </p:txBody>
      </p:sp>
      <p:sp>
        <p:nvSpPr>
          <p:cNvPr id="15" name="TextBox 14"/>
          <p:cNvSpPr txBox="1"/>
          <p:nvPr/>
        </p:nvSpPr>
        <p:spPr>
          <a:xfrm>
            <a:off x="6460000" y="1640000"/>
            <a:ext cx="5180000" cy="568902"/>
          </a:xfrm>
          <a:prstGeom prst="rect">
            <a:avLst/>
          </a:prstGeom>
          <a:noFill/>
        </p:spPr>
        <p:txBody>
          <a:bodyPr wrap="square" lIns="50000" tIns="30000">
            <a:spAutoFit/>
          </a:bodyPr>
          <a:lstStyle/>
          <a:p>
            <a:pPr algn="l"/>
            <a:r>
              <a:rPr sz="1600" dirty="0">
                <a:solidFill>
                  <a:srgbClr val="FFFFFF"/>
                </a:solidFill>
                <a:latin typeface="Times New Roman" panose="02020603050405020304" pitchFamily="18" charset="0"/>
              </a:rPr>
              <a:t>Spatial: latency-constrained collaboration groups</a:t>
            </a:r>
          </a:p>
          <a:p>
            <a:pPr algn="l"/>
            <a:r>
              <a:rPr sz="1600" dirty="0">
                <a:solidFill>
                  <a:srgbClr val="FFFFFF"/>
                </a:solidFill>
                <a:latin typeface="Times New Roman" panose="02020603050405020304" pitchFamily="18" charset="0"/>
              </a:rPr>
              <a:t>Temporal: proactive value-density-based migration</a:t>
            </a:r>
          </a:p>
        </p:txBody>
      </p:sp>
      <p:sp>
        <p:nvSpPr>
          <p:cNvPr id="16" name="Rounded Rectangle 15"/>
          <p:cNvSpPr/>
          <p:nvPr/>
        </p:nvSpPr>
        <p:spPr>
          <a:xfrm>
            <a:off x="548640" y="2880000"/>
            <a:ext cx="3700000" cy="1700000"/>
          </a:xfrm>
          <a:prstGeom prst="roundRect">
            <a:avLst/>
          </a:prstGeom>
          <a:solidFill>
            <a:srgbClr val="2E864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17" name="TextBox 16"/>
          <p:cNvSpPr txBox="1"/>
          <p:nvPr/>
        </p:nvSpPr>
        <p:spPr>
          <a:xfrm>
            <a:off x="728640" y="3020000"/>
            <a:ext cx="3340000" cy="353458"/>
          </a:xfrm>
          <a:prstGeom prst="rect">
            <a:avLst/>
          </a:prstGeom>
          <a:noFill/>
        </p:spPr>
        <p:txBody>
          <a:bodyPr wrap="square" lIns="50000" tIns="30000">
            <a:spAutoFit/>
          </a:bodyPr>
          <a:lstStyle/>
          <a:p>
            <a:pPr algn="ctr"/>
            <a:r>
              <a:rPr dirty="0">
                <a:solidFill>
                  <a:srgbClr val="FFFFFF"/>
                </a:solidFill>
                <a:latin typeface="Times New Roman" panose="02020603050405020304" pitchFamily="18" charset="0"/>
              </a:rPr>
              <a:t>Cache-Hit Ratio</a:t>
            </a:r>
          </a:p>
        </p:txBody>
      </p:sp>
      <p:sp>
        <p:nvSpPr>
          <p:cNvPr id="18" name="TextBox 17"/>
          <p:cNvSpPr txBox="1"/>
          <p:nvPr/>
        </p:nvSpPr>
        <p:spPr>
          <a:xfrm>
            <a:off x="728640" y="3420000"/>
            <a:ext cx="3340000" cy="753568"/>
          </a:xfrm>
          <a:prstGeom prst="rect">
            <a:avLst/>
          </a:prstGeom>
          <a:noFill/>
        </p:spPr>
        <p:txBody>
          <a:bodyPr wrap="square" lIns="50000" tIns="30000">
            <a:spAutoFit/>
          </a:bodyPr>
          <a:lstStyle/>
          <a:p>
            <a:pPr algn="ctr"/>
            <a:r>
              <a:rPr sz="4400" dirty="0">
                <a:solidFill>
                  <a:srgbClr val="FFFFFF"/>
                </a:solidFill>
                <a:latin typeface="Times New Roman" panose="02020603050405020304" pitchFamily="18" charset="0"/>
              </a:rPr>
              <a:t>&gt; 77 %</a:t>
            </a:r>
          </a:p>
        </p:txBody>
      </p:sp>
      <p:sp>
        <p:nvSpPr>
          <p:cNvPr id="19" name="TextBox 18"/>
          <p:cNvSpPr txBox="1"/>
          <p:nvPr/>
        </p:nvSpPr>
        <p:spPr>
          <a:xfrm>
            <a:off x="728640" y="4120000"/>
            <a:ext cx="3340000" cy="291903"/>
          </a:xfrm>
          <a:prstGeom prst="rect">
            <a:avLst/>
          </a:prstGeom>
          <a:noFill/>
        </p:spPr>
        <p:txBody>
          <a:bodyPr wrap="square" lIns="50000" tIns="30000">
            <a:spAutoFit/>
          </a:bodyPr>
          <a:lstStyle/>
          <a:p>
            <a:pPr algn="ctr"/>
            <a:r>
              <a:rPr sz="1400" dirty="0">
                <a:solidFill>
                  <a:srgbClr val="E0CBE6"/>
                </a:solidFill>
                <a:latin typeface="Times New Roman" panose="02020603050405020304" pitchFamily="18" charset="0"/>
              </a:rPr>
              <a:t>steady at handovers</a:t>
            </a:r>
          </a:p>
        </p:txBody>
      </p:sp>
      <p:sp>
        <p:nvSpPr>
          <p:cNvPr id="20" name="Rounded Rectangle 19"/>
          <p:cNvSpPr/>
          <p:nvPr/>
        </p:nvSpPr>
        <p:spPr>
          <a:xfrm>
            <a:off x="4388640" y="2880000"/>
            <a:ext cx="3700000" cy="1700000"/>
          </a:xfrm>
          <a:prstGeom prst="roundRect">
            <a:avLst/>
          </a:prstGeom>
          <a:solidFill>
            <a:srgbClr val="2C6B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21" name="TextBox 20"/>
          <p:cNvSpPr txBox="1"/>
          <p:nvPr/>
        </p:nvSpPr>
        <p:spPr>
          <a:xfrm>
            <a:off x="4568640" y="3020000"/>
            <a:ext cx="3340000" cy="353458"/>
          </a:xfrm>
          <a:prstGeom prst="rect">
            <a:avLst/>
          </a:prstGeom>
          <a:noFill/>
        </p:spPr>
        <p:txBody>
          <a:bodyPr wrap="square" lIns="50000" tIns="30000">
            <a:spAutoFit/>
          </a:bodyPr>
          <a:lstStyle/>
          <a:p>
            <a:pPr algn="ctr"/>
            <a:r>
              <a:rPr dirty="0">
                <a:solidFill>
                  <a:srgbClr val="FFFFFF"/>
                </a:solidFill>
                <a:latin typeface="Times New Roman" panose="02020603050405020304" pitchFamily="18" charset="0"/>
              </a:rPr>
              <a:t>Service Latency</a:t>
            </a:r>
          </a:p>
        </p:txBody>
      </p:sp>
      <p:sp>
        <p:nvSpPr>
          <p:cNvPr id="22" name="TextBox 21"/>
          <p:cNvSpPr txBox="1"/>
          <p:nvPr/>
        </p:nvSpPr>
        <p:spPr>
          <a:xfrm>
            <a:off x="4568640" y="3420000"/>
            <a:ext cx="3340000" cy="753568"/>
          </a:xfrm>
          <a:prstGeom prst="rect">
            <a:avLst/>
          </a:prstGeom>
          <a:noFill/>
        </p:spPr>
        <p:txBody>
          <a:bodyPr wrap="square" lIns="50000" tIns="30000">
            <a:spAutoFit/>
          </a:bodyPr>
          <a:lstStyle/>
          <a:p>
            <a:pPr algn="ctr"/>
            <a:r>
              <a:rPr sz="4400" dirty="0">
                <a:solidFill>
                  <a:srgbClr val="FFFFFF"/>
                </a:solidFill>
                <a:latin typeface="Times New Roman" panose="02020603050405020304" pitchFamily="18" charset="0"/>
              </a:rPr>
              <a:t>~ 140 </a:t>
            </a:r>
            <a:r>
              <a:rPr sz="4400" dirty="0" err="1">
                <a:solidFill>
                  <a:srgbClr val="FFFFFF"/>
                </a:solidFill>
                <a:latin typeface="Times New Roman" panose="02020603050405020304" pitchFamily="18" charset="0"/>
              </a:rPr>
              <a:t>ms</a:t>
            </a:r>
            <a:endParaRPr sz="4400" dirty="0">
              <a:solidFill>
                <a:srgbClr val="FFFFFF"/>
              </a:solidFill>
              <a:latin typeface="Times New Roman" panose="02020603050405020304" pitchFamily="18" charset="0"/>
            </a:endParaRPr>
          </a:p>
        </p:txBody>
      </p:sp>
      <p:sp>
        <p:nvSpPr>
          <p:cNvPr id="23" name="TextBox 22"/>
          <p:cNvSpPr txBox="1"/>
          <p:nvPr/>
        </p:nvSpPr>
        <p:spPr>
          <a:xfrm>
            <a:off x="4568640" y="4120000"/>
            <a:ext cx="3340000" cy="291903"/>
          </a:xfrm>
          <a:prstGeom prst="rect">
            <a:avLst/>
          </a:prstGeom>
          <a:noFill/>
        </p:spPr>
        <p:txBody>
          <a:bodyPr wrap="square" lIns="50000" tIns="30000">
            <a:spAutoFit/>
          </a:bodyPr>
          <a:lstStyle/>
          <a:p>
            <a:pPr algn="ctr"/>
            <a:r>
              <a:rPr sz="1400" dirty="0">
                <a:solidFill>
                  <a:srgbClr val="E0CBE6"/>
                </a:solidFill>
                <a:latin typeface="Times New Roman" panose="02020603050405020304" pitchFamily="18" charset="0"/>
              </a:rPr>
              <a:t>no cliffs across 15 min</a:t>
            </a:r>
          </a:p>
        </p:txBody>
      </p:sp>
      <p:sp>
        <p:nvSpPr>
          <p:cNvPr id="24" name="Rounded Rectangle 23"/>
          <p:cNvSpPr/>
          <p:nvPr/>
        </p:nvSpPr>
        <p:spPr>
          <a:xfrm>
            <a:off x="8228640" y="2880000"/>
            <a:ext cx="3700000" cy="1700000"/>
          </a:xfrm>
          <a:prstGeom prst="roundRect">
            <a:avLst/>
          </a:prstGeom>
          <a:solidFill>
            <a:srgbClr val="8B5C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25" name="TextBox 24"/>
          <p:cNvSpPr txBox="1"/>
          <p:nvPr/>
        </p:nvSpPr>
        <p:spPr>
          <a:xfrm>
            <a:off x="8408640" y="3020000"/>
            <a:ext cx="3340000" cy="353458"/>
          </a:xfrm>
          <a:prstGeom prst="rect">
            <a:avLst/>
          </a:prstGeom>
          <a:noFill/>
        </p:spPr>
        <p:txBody>
          <a:bodyPr wrap="square" lIns="50000" tIns="30000">
            <a:spAutoFit/>
          </a:bodyPr>
          <a:lstStyle/>
          <a:p>
            <a:pPr algn="ctr"/>
            <a:r>
              <a:rPr dirty="0">
                <a:solidFill>
                  <a:srgbClr val="FFFFFF"/>
                </a:solidFill>
                <a:latin typeface="Times New Roman" panose="02020603050405020304" pitchFamily="18" charset="0"/>
              </a:rPr>
              <a:t>GSL Traffic Saved</a:t>
            </a:r>
          </a:p>
        </p:txBody>
      </p:sp>
      <p:sp>
        <p:nvSpPr>
          <p:cNvPr id="26" name="TextBox 25"/>
          <p:cNvSpPr txBox="1"/>
          <p:nvPr/>
        </p:nvSpPr>
        <p:spPr>
          <a:xfrm>
            <a:off x="8408640" y="3420000"/>
            <a:ext cx="3340000" cy="753568"/>
          </a:xfrm>
          <a:prstGeom prst="rect">
            <a:avLst/>
          </a:prstGeom>
          <a:noFill/>
        </p:spPr>
        <p:txBody>
          <a:bodyPr wrap="square" lIns="50000" tIns="30000">
            <a:spAutoFit/>
          </a:bodyPr>
          <a:lstStyle/>
          <a:p>
            <a:pPr algn="ctr"/>
            <a:r>
              <a:rPr sz="4400" dirty="0">
                <a:solidFill>
                  <a:srgbClr val="FFFFFF"/>
                </a:solidFill>
                <a:latin typeface="Times New Roman" panose="02020603050405020304" pitchFamily="18" charset="0"/>
              </a:rPr>
              <a:t>&gt; 50 %</a:t>
            </a:r>
          </a:p>
        </p:txBody>
      </p:sp>
      <p:sp>
        <p:nvSpPr>
          <p:cNvPr id="27" name="TextBox 26"/>
          <p:cNvSpPr txBox="1"/>
          <p:nvPr/>
        </p:nvSpPr>
        <p:spPr>
          <a:xfrm>
            <a:off x="8408640" y="4120000"/>
            <a:ext cx="3340000" cy="291903"/>
          </a:xfrm>
          <a:prstGeom prst="rect">
            <a:avLst/>
          </a:prstGeom>
          <a:noFill/>
        </p:spPr>
        <p:txBody>
          <a:bodyPr wrap="square" lIns="50000" tIns="30000">
            <a:spAutoFit/>
          </a:bodyPr>
          <a:lstStyle/>
          <a:p>
            <a:pPr algn="ctr"/>
            <a:r>
              <a:rPr sz="1400" dirty="0">
                <a:solidFill>
                  <a:srgbClr val="E0CBE6"/>
                </a:solidFill>
                <a:latin typeface="Times New Roman" panose="02020603050405020304" pitchFamily="18" charset="0"/>
              </a:rPr>
              <a:t>128 GB / 10.5 GB ISL</a:t>
            </a:r>
          </a:p>
        </p:txBody>
      </p:sp>
      <p:sp>
        <p:nvSpPr>
          <p:cNvPr id="28" name="Rounded Rectangle 27"/>
          <p:cNvSpPr/>
          <p:nvPr/>
        </p:nvSpPr>
        <p:spPr>
          <a:xfrm>
            <a:off x="420000" y="4800000"/>
            <a:ext cx="11400000" cy="1450000"/>
          </a:xfrm>
          <a:prstGeom prst="roundRect">
            <a:avLst/>
          </a:prstGeom>
          <a:solidFill>
            <a:srgbClr val="E0CB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29" name="Rounded Rectangle 28"/>
          <p:cNvSpPr/>
          <p:nvPr/>
        </p:nvSpPr>
        <p:spPr>
          <a:xfrm>
            <a:off x="420624" y="4800600"/>
            <a:ext cx="5577840" cy="1691640"/>
          </a:xfrm>
          <a:prstGeom prst="roundRect">
            <a:avLst/>
          </a:prstGeom>
          <a:solidFill>
            <a:srgbClr val="F6EE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30" name="TextBox 29"/>
          <p:cNvSpPr txBox="1"/>
          <p:nvPr/>
        </p:nvSpPr>
        <p:spPr>
          <a:xfrm>
            <a:off x="594360" y="4850600"/>
            <a:ext cx="5394960" cy="343361"/>
          </a:xfrm>
          <a:prstGeom prst="rect">
            <a:avLst/>
          </a:prstGeom>
          <a:noFill/>
        </p:spPr>
        <p:txBody>
          <a:bodyPr wrap="square" lIns="50000" tIns="20000">
            <a:spAutoFit/>
          </a:bodyPr>
          <a:lstStyle/>
          <a:p>
            <a:pPr algn="l"/>
            <a:r>
              <a:rPr dirty="0">
                <a:solidFill>
                  <a:srgbClr val="591F61"/>
                </a:solidFill>
                <a:latin typeface="Times New Roman" panose="02020603050405020304" pitchFamily="18" charset="0"/>
              </a:rPr>
              <a:t>Key Takeaways</a:t>
            </a:r>
          </a:p>
        </p:txBody>
      </p:sp>
      <p:sp>
        <p:nvSpPr>
          <p:cNvPr id="31" name="TextBox 30"/>
          <p:cNvSpPr txBox="1"/>
          <p:nvPr/>
        </p:nvSpPr>
        <p:spPr>
          <a:xfrm>
            <a:off x="594360" y="5212080"/>
            <a:ext cx="5394960" cy="928136"/>
          </a:xfrm>
          <a:prstGeom prst="rect">
            <a:avLst/>
          </a:prstGeom>
          <a:noFill/>
        </p:spPr>
        <p:txBody>
          <a:bodyPr wrap="square" lIns="50000" tIns="20000">
            <a:spAutoFit/>
          </a:bodyPr>
          <a:lstStyle/>
          <a:p>
            <a:pPr algn="l"/>
            <a:r>
              <a:rPr sz="1400" dirty="0">
                <a:solidFill>
                  <a:srgbClr val="1A1A1A"/>
                </a:solidFill>
                <a:latin typeface="Times New Roman" panose="02020603050405020304" pitchFamily="18" charset="0"/>
              </a:rPr>
              <a:t>• Pool isolated satellite storage via latency-cliques</a:t>
            </a:r>
          </a:p>
          <a:p>
            <a:pPr algn="l"/>
            <a:r>
              <a:rPr sz="1400" dirty="0">
                <a:solidFill>
                  <a:srgbClr val="1A1A1A"/>
                </a:solidFill>
                <a:latin typeface="Times New Roman" panose="02020603050405020304" pitchFamily="18" charset="0"/>
              </a:rPr>
              <a:t>• Migrate value, not bytes — predict with orbits</a:t>
            </a:r>
          </a:p>
          <a:p>
            <a:pPr algn="l"/>
            <a:r>
              <a:rPr sz="1400" dirty="0">
                <a:solidFill>
                  <a:srgbClr val="1A1A1A"/>
                </a:solidFill>
                <a:latin typeface="Times New Roman" panose="02020603050405020304" pitchFamily="18" charset="0"/>
              </a:rPr>
              <a:t>• Three-phase retrieval keeps misses local &amp; cheap</a:t>
            </a:r>
          </a:p>
          <a:p>
            <a:pPr algn="l"/>
            <a:r>
              <a:rPr sz="1400" dirty="0">
                <a:solidFill>
                  <a:srgbClr val="1A1A1A"/>
                </a:solidFill>
                <a:latin typeface="Times New Roman" panose="02020603050405020304" pitchFamily="18" charset="0"/>
              </a:rPr>
              <a:t>• Validated on real Starlink trace, all metrics ↑</a:t>
            </a:r>
          </a:p>
        </p:txBody>
      </p:sp>
      <p:sp>
        <p:nvSpPr>
          <p:cNvPr id="32" name="Rounded Rectangle 31"/>
          <p:cNvSpPr/>
          <p:nvPr/>
        </p:nvSpPr>
        <p:spPr>
          <a:xfrm>
            <a:off x="6190488" y="4800600"/>
            <a:ext cx="5577840" cy="1691640"/>
          </a:xfrm>
          <a:prstGeom prst="roundRect">
            <a:avLst/>
          </a:prstGeom>
          <a:solidFill>
            <a:srgbClr val="2E8B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33" name="TextBox 32"/>
          <p:cNvSpPr txBox="1"/>
          <p:nvPr/>
        </p:nvSpPr>
        <p:spPr>
          <a:xfrm>
            <a:off x="6364224" y="4850600"/>
            <a:ext cx="5394960" cy="343361"/>
          </a:xfrm>
          <a:prstGeom prst="rect">
            <a:avLst/>
          </a:prstGeom>
          <a:noFill/>
        </p:spPr>
        <p:txBody>
          <a:bodyPr wrap="square" lIns="50000" tIns="20000">
            <a:spAutoFit/>
          </a:bodyPr>
          <a:lstStyle/>
          <a:p>
            <a:pPr algn="l"/>
            <a:r>
              <a:rPr dirty="0">
                <a:solidFill>
                  <a:srgbClr val="FFFFFF"/>
                </a:solidFill>
                <a:latin typeface="Times New Roman" panose="02020603050405020304" pitchFamily="18" charset="0"/>
              </a:rPr>
              <a:t>Related Work &amp; Future Directions</a:t>
            </a:r>
          </a:p>
        </p:txBody>
      </p:sp>
      <p:sp>
        <p:nvSpPr>
          <p:cNvPr id="34" name="TextBox 33"/>
          <p:cNvSpPr txBox="1"/>
          <p:nvPr/>
        </p:nvSpPr>
        <p:spPr>
          <a:xfrm>
            <a:off x="6364224" y="5212080"/>
            <a:ext cx="5394960" cy="928136"/>
          </a:xfrm>
          <a:prstGeom prst="rect">
            <a:avLst/>
          </a:prstGeom>
          <a:noFill/>
        </p:spPr>
        <p:txBody>
          <a:bodyPr wrap="square" lIns="50000" tIns="20000">
            <a:spAutoFit/>
          </a:bodyPr>
          <a:lstStyle/>
          <a:p>
            <a:pPr algn="l"/>
            <a:r>
              <a:rPr sz="1400" dirty="0">
                <a:solidFill>
                  <a:srgbClr val="FFFFFF"/>
                </a:solidFill>
                <a:latin typeface="Times New Roman" panose="02020603050405020304" pitchFamily="18" charset="0"/>
              </a:rPr>
              <a:t>• Existing LEO caching: per-satellite or replication-only</a:t>
            </a:r>
          </a:p>
          <a:p>
            <a:pPr algn="l"/>
            <a:r>
              <a:rPr sz="1400" dirty="0">
                <a:solidFill>
                  <a:srgbClr val="FFFFFF"/>
                </a:solidFill>
                <a:latin typeface="Times New Roman" panose="02020603050405020304" pitchFamily="18" charset="0"/>
              </a:rPr>
              <a:t>• Energy-aware migration with limited solar budget</a:t>
            </a:r>
          </a:p>
          <a:p>
            <a:pPr algn="l"/>
            <a:r>
              <a:rPr sz="1400" dirty="0">
                <a:solidFill>
                  <a:srgbClr val="FFFFFF"/>
                </a:solidFill>
                <a:latin typeface="Times New Roman" panose="02020603050405020304" pitchFamily="18" charset="0"/>
              </a:rPr>
              <a:t>• Inter-constellation cooperation (Starlink × Kuiper)</a:t>
            </a:r>
          </a:p>
          <a:p>
            <a:pPr algn="l"/>
            <a:r>
              <a:rPr sz="1400" dirty="0">
                <a:solidFill>
                  <a:srgbClr val="FFFFFF"/>
                </a:solidFill>
                <a:latin typeface="Times New Roman" panose="02020603050405020304" pitchFamily="18" charset="0"/>
              </a:rPr>
              <a:t>• Resilience under partial ISL failure &amp; DDoS</a:t>
            </a:r>
          </a:p>
        </p:txBody>
      </p:sp>
      <p:sp>
        <p:nvSpPr>
          <p:cNvPr id="9" name="TextBox 8"/>
          <p:cNvSpPr txBox="1"/>
          <p:nvPr/>
        </p:nvSpPr>
        <p:spPr>
          <a:xfrm>
            <a:off x="11424201" y="6500000"/>
            <a:ext cx="575799" cy="261610"/>
          </a:xfrm>
          <a:prstGeom prst="rect">
            <a:avLst/>
          </a:prstGeom>
          <a:noFill/>
        </p:spPr>
        <p:txBody>
          <a:bodyPr wrap="none">
            <a:spAutoFit/>
          </a:bodyPr>
          <a:lstStyle/>
          <a:p>
            <a:pPr algn="r"/>
            <a:r>
              <a:rPr sz="1100" dirty="0">
                <a:solidFill>
                  <a:srgbClr val="666666"/>
                </a:solidFill>
                <a:latin typeface="Times New Roman" panose="02020603050405020304" pitchFamily="18" charset="0"/>
              </a:rPr>
              <a:t>17 / 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591F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3" name="Rectangle 2"/>
          <p:cNvSpPr/>
          <p:nvPr/>
        </p:nvSpPr>
        <p:spPr>
          <a:xfrm>
            <a:off x="0" y="2000000"/>
            <a:ext cx="12192000" cy="40000"/>
          </a:xfrm>
          <a:prstGeom prst="rect">
            <a:avLst/>
          </a:prstGeom>
          <a:solidFill>
            <a:srgbClr val="E0CB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4" name="TextBox 3"/>
          <p:cNvSpPr txBox="1"/>
          <p:nvPr/>
        </p:nvSpPr>
        <p:spPr>
          <a:xfrm>
            <a:off x="0" y="2234447"/>
            <a:ext cx="12192000" cy="1231106"/>
          </a:xfrm>
          <a:prstGeom prst="rect">
            <a:avLst/>
          </a:prstGeom>
          <a:noFill/>
        </p:spPr>
        <p:txBody>
          <a:bodyPr wrap="square" lIns="0" tIns="0" rIns="0" bIns="0" anchor="ctr">
            <a:spAutoFit/>
          </a:bodyPr>
          <a:lstStyle/>
          <a:p>
            <a:pPr algn="ctr"/>
            <a:r>
              <a:rPr sz="8000" dirty="0">
                <a:solidFill>
                  <a:srgbClr val="FFFFFF"/>
                </a:solidFill>
                <a:latin typeface="Times New Roman" panose="02020603050405020304" pitchFamily="18" charset="0"/>
              </a:rPr>
              <a:t>Thank You</a:t>
            </a:r>
          </a:p>
        </p:txBody>
      </p:sp>
      <p:sp>
        <p:nvSpPr>
          <p:cNvPr id="5" name="TextBox 4"/>
          <p:cNvSpPr txBox="1"/>
          <p:nvPr/>
        </p:nvSpPr>
        <p:spPr>
          <a:xfrm>
            <a:off x="0" y="3609556"/>
            <a:ext cx="12192000" cy="430887"/>
          </a:xfrm>
          <a:prstGeom prst="rect">
            <a:avLst/>
          </a:prstGeom>
          <a:noFill/>
        </p:spPr>
        <p:txBody>
          <a:bodyPr wrap="square" lIns="0" tIns="0" rIns="0" bIns="0" anchor="ctr">
            <a:spAutoFit/>
          </a:bodyPr>
          <a:lstStyle/>
          <a:p>
            <a:pPr algn="ctr"/>
            <a:r>
              <a:rPr sz="2800" dirty="0">
                <a:solidFill>
                  <a:srgbClr val="E0CBE6"/>
                </a:solidFill>
                <a:latin typeface="Times New Roman" panose="02020603050405020304" pitchFamily="18" charset="0"/>
              </a:rPr>
              <a:t>Questions &amp; Discussion</a:t>
            </a:r>
          </a:p>
        </p:txBody>
      </p:sp>
      <p:sp>
        <p:nvSpPr>
          <p:cNvPr id="6" name="Rounded Rectangle 5"/>
          <p:cNvSpPr/>
          <p:nvPr/>
        </p:nvSpPr>
        <p:spPr>
          <a:xfrm>
            <a:off x="2096000" y="4500000"/>
            <a:ext cx="8000000" cy="90000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7" name="TextBox 6"/>
          <p:cNvSpPr txBox="1"/>
          <p:nvPr/>
        </p:nvSpPr>
        <p:spPr>
          <a:xfrm>
            <a:off x="2096000" y="4646002"/>
            <a:ext cx="8000000" cy="615553"/>
          </a:xfrm>
          <a:prstGeom prst="rect">
            <a:avLst/>
          </a:prstGeom>
          <a:noFill/>
        </p:spPr>
        <p:txBody>
          <a:bodyPr wrap="square" lIns="0" tIns="0" rIns="0" bIns="0">
            <a:spAutoFit/>
          </a:bodyPr>
          <a:lstStyle/>
          <a:p>
            <a:pPr algn="ctr"/>
            <a:r>
              <a:rPr lang="en" altLang="zh-CN" sz="2000" dirty="0">
                <a:solidFill>
                  <a:srgbClr val="591F61"/>
                </a:solidFill>
                <a:latin typeface="Times New Roman" panose="02020603050405020304" pitchFamily="18" charset="0"/>
              </a:rPr>
              <a:t>SCOPE: </a:t>
            </a:r>
            <a:r>
              <a:rPr lang="en" altLang="zh-CN" sz="2000" dirty="0" err="1">
                <a:solidFill>
                  <a:srgbClr val="591F61"/>
                </a:solidFill>
                <a:latin typeface="Times New Roman" panose="02020603050405020304" pitchFamily="18" charset="0"/>
              </a:rPr>
              <a:t>Spatio</a:t>
            </a:r>
            <a:r>
              <a:rPr lang="en" altLang="zh-CN" sz="2000" dirty="0">
                <a:solidFill>
                  <a:srgbClr val="591F61"/>
                </a:solidFill>
                <a:latin typeface="Times New Roman" panose="02020603050405020304" pitchFamily="18" charset="0"/>
              </a:rPr>
              <a:t>-Temporal Collaborative Caching
and Proactive Transfer in LEO Satellite Networks</a:t>
            </a:r>
            <a:endParaRPr sz="2000" dirty="0">
              <a:solidFill>
                <a:srgbClr val="591F61"/>
              </a:solidFill>
              <a:latin typeface="Times New Roman" panose="02020603050405020304" pitchFamily="18" charset="0"/>
            </a:endParaRPr>
          </a:p>
        </p:txBody>
      </p:sp>
      <p:sp>
        <p:nvSpPr>
          <p:cNvPr id="9" name="TextBox 8"/>
          <p:cNvSpPr txBox="1"/>
          <p:nvPr/>
        </p:nvSpPr>
        <p:spPr>
          <a:xfrm>
            <a:off x="0" y="5800000"/>
            <a:ext cx="12192000" cy="215444"/>
          </a:xfrm>
          <a:prstGeom prst="rect">
            <a:avLst/>
          </a:prstGeom>
          <a:noFill/>
        </p:spPr>
        <p:txBody>
          <a:bodyPr wrap="square" lIns="0" tIns="0" rIns="0" bIns="0">
            <a:spAutoFit/>
          </a:bodyPr>
          <a:lstStyle/>
          <a:p>
            <a:pPr algn="ctr"/>
            <a:r>
              <a:rPr sz="1400" dirty="0" err="1">
                <a:solidFill>
                  <a:srgbClr val="E0CBE6"/>
                </a:solidFill>
                <a:latin typeface="Times New Roman" panose="02020603050405020304" pitchFamily="18" charset="0"/>
              </a:rPr>
              <a:t>APNet</a:t>
            </a:r>
            <a:r>
              <a:rPr sz="1400" dirty="0">
                <a:solidFill>
                  <a:srgbClr val="E0CBE6"/>
                </a:solidFill>
                <a:latin typeface="Times New Roman" panose="02020603050405020304" pitchFamily="18" charset="0"/>
              </a:rPr>
              <a:t> 2026  ·  Tsinghua University</a:t>
            </a:r>
          </a:p>
        </p:txBody>
      </p:sp>
      <p:sp>
        <p:nvSpPr>
          <p:cNvPr id="10" name="TextBox 9"/>
          <p:cNvSpPr txBox="1"/>
          <p:nvPr/>
        </p:nvSpPr>
        <p:spPr>
          <a:xfrm>
            <a:off x="0" y="6260000"/>
            <a:ext cx="12192000" cy="169277"/>
          </a:xfrm>
          <a:prstGeom prst="rect">
            <a:avLst/>
          </a:prstGeom>
          <a:noFill/>
        </p:spPr>
        <p:txBody>
          <a:bodyPr wrap="square" lIns="0" tIns="0" rIns="0" bIns="0">
            <a:spAutoFit/>
          </a:bodyPr>
          <a:lstStyle/>
          <a:p>
            <a:pPr algn="ctr"/>
            <a:r>
              <a:rPr sz="1100" dirty="0">
                <a:solidFill>
                  <a:srgbClr val="E0CBE6"/>
                </a:solidFill>
                <a:latin typeface="Times New Roman" panose="02020603050405020304" pitchFamily="18" charset="0"/>
              </a:rPr>
              <a:t>Contact:  liu</a:t>
            </a:r>
            <a:r>
              <a:rPr lang="en-US" altLang="zh-CN" sz="1100" dirty="0">
                <a:solidFill>
                  <a:srgbClr val="E0CBE6"/>
                </a:solidFill>
                <a:latin typeface="Times New Roman" panose="02020603050405020304" pitchFamily="18" charset="0"/>
              </a:rPr>
              <a:t>yy123</a:t>
            </a:r>
            <a:r>
              <a:rPr sz="1100" dirty="0">
                <a:solidFill>
                  <a:srgbClr val="E0CBE6"/>
                </a:solidFill>
                <a:latin typeface="Times New Roman" panose="02020603050405020304" pitchFamily="18" charset="0"/>
              </a:rPr>
              <a:t> @ </a:t>
            </a:r>
            <a:r>
              <a:rPr lang="en-US" altLang="zh-CN" sz="1100" dirty="0" err="1">
                <a:solidFill>
                  <a:srgbClr val="E0CBE6"/>
                </a:solidFill>
                <a:latin typeface="Times New Roman" panose="02020603050405020304" pitchFamily="18" charset="0"/>
              </a:rPr>
              <a:t>mails.</a:t>
            </a:r>
            <a:r>
              <a:rPr sz="1100" dirty="0" err="1">
                <a:solidFill>
                  <a:srgbClr val="E0CBE6"/>
                </a:solidFill>
                <a:latin typeface="Times New Roman" panose="02020603050405020304" pitchFamily="18" charset="0"/>
              </a:rPr>
              <a:t>tsinghua.edu.cn</a:t>
            </a:r>
            <a:endParaRPr sz="1100" dirty="0">
              <a:solidFill>
                <a:srgbClr val="E0CBE6"/>
              </a:solidFill>
              <a:latin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800" b="0" dirty="0">
                <a:solidFill>
                  <a:srgbClr val="FFFFFF"/>
                </a:solidFill>
                <a:latin typeface="Times New Roman" panose="02020603050405020304" pitchFamily="18" charset="0"/>
              </a:rPr>
              <a:t>Outline</a:t>
            </a:r>
          </a:p>
        </p:txBody>
      </p:sp>
      <p:sp>
        <p:nvSpPr>
          <p:cNvPr id="3" name="Content Placeholder 2"/>
          <p:cNvSpPr>
            <a:spLocks noGrp="1"/>
          </p:cNvSpPr>
          <p:nvPr>
            <p:ph sz="quarter" idx="10"/>
          </p:nvPr>
        </p:nvSpPr>
        <p:spPr/>
        <p:txBody>
          <a:bodyPr/>
          <a:lstStyle/>
          <a:p>
            <a:endParaRPr/>
          </a:p>
        </p:txBody>
      </p:sp>
      <p:sp>
        <p:nvSpPr>
          <p:cNvPr id="4" name="Rounded Rectangle 3"/>
          <p:cNvSpPr/>
          <p:nvPr/>
        </p:nvSpPr>
        <p:spPr>
          <a:xfrm>
            <a:off x="1554480" y="1783080"/>
            <a:ext cx="868680" cy="960120"/>
          </a:xfrm>
          <a:prstGeom prst="roundRect">
            <a:avLst>
              <a:gd name="adj" fmla="val 15000"/>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5" name="TextBox 4"/>
          <p:cNvSpPr txBox="1"/>
          <p:nvPr/>
        </p:nvSpPr>
        <p:spPr>
          <a:xfrm>
            <a:off x="1554480" y="1989219"/>
            <a:ext cx="868680" cy="547842"/>
          </a:xfrm>
          <a:prstGeom prst="rect">
            <a:avLst/>
          </a:prstGeom>
          <a:noFill/>
        </p:spPr>
        <p:txBody>
          <a:bodyPr wrap="square" lIns="45720" tIns="27432" rIns="45720" bIns="27432" anchor="ctr">
            <a:spAutoFit/>
          </a:bodyPr>
          <a:lstStyle/>
          <a:p>
            <a:pPr algn="ctr"/>
            <a:r>
              <a:rPr sz="3200" dirty="0">
                <a:solidFill>
                  <a:srgbClr val="FFFFFF"/>
                </a:solidFill>
                <a:latin typeface="Times New Roman" panose="02020603050405020304" pitchFamily="18" charset="0"/>
              </a:rPr>
              <a:t>01</a:t>
            </a:r>
          </a:p>
        </p:txBody>
      </p:sp>
      <p:sp>
        <p:nvSpPr>
          <p:cNvPr id="6" name="TextBox 5"/>
          <p:cNvSpPr txBox="1"/>
          <p:nvPr/>
        </p:nvSpPr>
        <p:spPr>
          <a:xfrm>
            <a:off x="2606039" y="1874519"/>
            <a:ext cx="4160520" cy="393954"/>
          </a:xfrm>
          <a:prstGeom prst="rect">
            <a:avLst/>
          </a:prstGeom>
          <a:noFill/>
        </p:spPr>
        <p:txBody>
          <a:bodyPr wrap="square" lIns="45720" tIns="27432" rIns="45720" bIns="27432" anchor="t">
            <a:spAutoFit/>
          </a:bodyPr>
          <a:lstStyle/>
          <a:p>
            <a:pPr algn="l"/>
            <a:r>
              <a:rPr sz="2200" dirty="0">
                <a:solidFill>
                  <a:srgbClr val="591F61"/>
                </a:solidFill>
                <a:latin typeface="Times New Roman" panose="02020603050405020304" pitchFamily="18" charset="0"/>
              </a:rPr>
              <a:t>Background &amp; Motivation</a:t>
            </a:r>
          </a:p>
        </p:txBody>
      </p:sp>
      <p:sp>
        <p:nvSpPr>
          <p:cNvPr id="7" name="TextBox 6"/>
          <p:cNvSpPr txBox="1"/>
          <p:nvPr/>
        </p:nvSpPr>
        <p:spPr>
          <a:xfrm>
            <a:off x="2606039" y="2286000"/>
            <a:ext cx="4160520" cy="486287"/>
          </a:xfrm>
          <a:prstGeom prst="rect">
            <a:avLst/>
          </a:prstGeom>
          <a:noFill/>
        </p:spPr>
        <p:txBody>
          <a:bodyPr wrap="square" lIns="45720" tIns="27432" rIns="45720" bIns="27432" anchor="t">
            <a:spAutoFit/>
          </a:bodyPr>
          <a:lstStyle/>
          <a:p>
            <a:pPr algn="l"/>
            <a:r>
              <a:rPr sz="1400" dirty="0">
                <a:solidFill>
                  <a:srgbClr val="555555"/>
                </a:solidFill>
                <a:latin typeface="Times New Roman" panose="02020603050405020304" pitchFamily="18" charset="0"/>
              </a:rPr>
              <a:t>Why isolated satellite caching breaks under high mobility</a:t>
            </a:r>
          </a:p>
        </p:txBody>
      </p:sp>
      <p:sp>
        <p:nvSpPr>
          <p:cNvPr id="8" name="Rounded Rectangle 7"/>
          <p:cNvSpPr/>
          <p:nvPr/>
        </p:nvSpPr>
        <p:spPr>
          <a:xfrm>
            <a:off x="1554480" y="2971800"/>
            <a:ext cx="868680" cy="960120"/>
          </a:xfrm>
          <a:prstGeom prst="roundRect">
            <a:avLst>
              <a:gd name="adj" fmla="val 15000"/>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9" name="TextBox 8"/>
          <p:cNvSpPr txBox="1"/>
          <p:nvPr/>
        </p:nvSpPr>
        <p:spPr>
          <a:xfrm>
            <a:off x="1554480" y="3177939"/>
            <a:ext cx="868680" cy="547842"/>
          </a:xfrm>
          <a:prstGeom prst="rect">
            <a:avLst/>
          </a:prstGeom>
          <a:noFill/>
        </p:spPr>
        <p:txBody>
          <a:bodyPr wrap="square" lIns="45720" tIns="27432" rIns="45720" bIns="27432" anchor="ctr">
            <a:spAutoFit/>
          </a:bodyPr>
          <a:lstStyle/>
          <a:p>
            <a:pPr algn="ctr"/>
            <a:r>
              <a:rPr sz="3200" dirty="0">
                <a:solidFill>
                  <a:srgbClr val="FFFFFF"/>
                </a:solidFill>
                <a:latin typeface="Times New Roman" panose="02020603050405020304" pitchFamily="18" charset="0"/>
              </a:rPr>
              <a:t>02</a:t>
            </a:r>
          </a:p>
        </p:txBody>
      </p:sp>
      <p:sp>
        <p:nvSpPr>
          <p:cNvPr id="10" name="TextBox 9"/>
          <p:cNvSpPr txBox="1"/>
          <p:nvPr/>
        </p:nvSpPr>
        <p:spPr>
          <a:xfrm>
            <a:off x="2606039" y="3063240"/>
            <a:ext cx="4160520" cy="393954"/>
          </a:xfrm>
          <a:prstGeom prst="rect">
            <a:avLst/>
          </a:prstGeom>
          <a:noFill/>
        </p:spPr>
        <p:txBody>
          <a:bodyPr wrap="square" lIns="45720" tIns="27432" rIns="45720" bIns="27432" anchor="t">
            <a:spAutoFit/>
          </a:bodyPr>
          <a:lstStyle/>
          <a:p>
            <a:pPr algn="l"/>
            <a:r>
              <a:rPr sz="2200" dirty="0">
                <a:solidFill>
                  <a:srgbClr val="591F61"/>
                </a:solidFill>
                <a:latin typeface="Times New Roman" panose="02020603050405020304" pitchFamily="18" charset="0"/>
              </a:rPr>
              <a:t>Design of SCOPE</a:t>
            </a:r>
          </a:p>
        </p:txBody>
      </p:sp>
      <p:sp>
        <p:nvSpPr>
          <p:cNvPr id="11" name="TextBox 10"/>
          <p:cNvSpPr txBox="1"/>
          <p:nvPr/>
        </p:nvSpPr>
        <p:spPr>
          <a:xfrm>
            <a:off x="2606039" y="3474720"/>
            <a:ext cx="4160520" cy="270843"/>
          </a:xfrm>
          <a:prstGeom prst="rect">
            <a:avLst/>
          </a:prstGeom>
          <a:noFill/>
        </p:spPr>
        <p:txBody>
          <a:bodyPr wrap="square" lIns="45720" tIns="27432" rIns="45720" bIns="27432" anchor="t">
            <a:spAutoFit/>
          </a:bodyPr>
          <a:lstStyle/>
          <a:p>
            <a:pPr algn="l"/>
            <a:r>
              <a:rPr sz="1400" dirty="0">
                <a:solidFill>
                  <a:srgbClr val="555555"/>
                </a:solidFill>
                <a:latin typeface="Times New Roman" panose="02020603050405020304" pitchFamily="18" charset="0"/>
              </a:rPr>
              <a:t>Spatial grouping + Temporal proactive transfer</a:t>
            </a:r>
          </a:p>
        </p:txBody>
      </p:sp>
      <p:sp>
        <p:nvSpPr>
          <p:cNvPr id="12" name="Rounded Rectangle 11"/>
          <p:cNvSpPr/>
          <p:nvPr/>
        </p:nvSpPr>
        <p:spPr>
          <a:xfrm>
            <a:off x="1554480" y="4160520"/>
            <a:ext cx="868680" cy="960120"/>
          </a:xfrm>
          <a:prstGeom prst="roundRect">
            <a:avLst>
              <a:gd name="adj" fmla="val 15000"/>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13" name="TextBox 12"/>
          <p:cNvSpPr txBox="1"/>
          <p:nvPr/>
        </p:nvSpPr>
        <p:spPr>
          <a:xfrm>
            <a:off x="1554480" y="4366659"/>
            <a:ext cx="868680" cy="547842"/>
          </a:xfrm>
          <a:prstGeom prst="rect">
            <a:avLst/>
          </a:prstGeom>
          <a:noFill/>
        </p:spPr>
        <p:txBody>
          <a:bodyPr wrap="square" lIns="45720" tIns="27432" rIns="45720" bIns="27432" anchor="ctr">
            <a:spAutoFit/>
          </a:bodyPr>
          <a:lstStyle/>
          <a:p>
            <a:pPr algn="ctr"/>
            <a:r>
              <a:rPr sz="3200" dirty="0">
                <a:solidFill>
                  <a:srgbClr val="FFFFFF"/>
                </a:solidFill>
                <a:latin typeface="Times New Roman" panose="02020603050405020304" pitchFamily="18" charset="0"/>
              </a:rPr>
              <a:t>03</a:t>
            </a:r>
          </a:p>
        </p:txBody>
      </p:sp>
      <p:sp>
        <p:nvSpPr>
          <p:cNvPr id="14" name="TextBox 13"/>
          <p:cNvSpPr txBox="1"/>
          <p:nvPr/>
        </p:nvSpPr>
        <p:spPr>
          <a:xfrm>
            <a:off x="2606039" y="4251959"/>
            <a:ext cx="4160520" cy="393954"/>
          </a:xfrm>
          <a:prstGeom prst="rect">
            <a:avLst/>
          </a:prstGeom>
          <a:noFill/>
        </p:spPr>
        <p:txBody>
          <a:bodyPr wrap="square" lIns="45720" tIns="27432" rIns="45720" bIns="27432" anchor="t">
            <a:spAutoFit/>
          </a:bodyPr>
          <a:lstStyle/>
          <a:p>
            <a:pPr algn="l"/>
            <a:r>
              <a:rPr sz="2200" dirty="0">
                <a:solidFill>
                  <a:srgbClr val="591F61"/>
                </a:solidFill>
                <a:latin typeface="Times New Roman" panose="02020603050405020304" pitchFamily="18" charset="0"/>
              </a:rPr>
              <a:t>Performance Evaluation</a:t>
            </a:r>
          </a:p>
        </p:txBody>
      </p:sp>
      <p:sp>
        <p:nvSpPr>
          <p:cNvPr id="15" name="TextBox 14"/>
          <p:cNvSpPr txBox="1"/>
          <p:nvPr/>
        </p:nvSpPr>
        <p:spPr>
          <a:xfrm>
            <a:off x="2606039" y="4663440"/>
            <a:ext cx="4160520" cy="270843"/>
          </a:xfrm>
          <a:prstGeom prst="rect">
            <a:avLst/>
          </a:prstGeom>
          <a:noFill/>
        </p:spPr>
        <p:txBody>
          <a:bodyPr wrap="square" lIns="45720" tIns="27432" rIns="45720" bIns="27432" anchor="t">
            <a:spAutoFit/>
          </a:bodyPr>
          <a:lstStyle/>
          <a:p>
            <a:pPr algn="l"/>
            <a:r>
              <a:rPr sz="1400" dirty="0">
                <a:solidFill>
                  <a:srgbClr val="555555"/>
                </a:solidFill>
                <a:latin typeface="Times New Roman" panose="02020603050405020304" pitchFamily="18" charset="0"/>
              </a:rPr>
              <a:t>Robustness, service continuity, cost-efficiency</a:t>
            </a:r>
          </a:p>
        </p:txBody>
      </p:sp>
      <p:sp>
        <p:nvSpPr>
          <p:cNvPr id="16" name="Rounded Rectangle 15"/>
          <p:cNvSpPr/>
          <p:nvPr/>
        </p:nvSpPr>
        <p:spPr>
          <a:xfrm>
            <a:off x="1554480" y="5349240"/>
            <a:ext cx="868680" cy="960120"/>
          </a:xfrm>
          <a:prstGeom prst="roundRect">
            <a:avLst>
              <a:gd name="adj" fmla="val 15000"/>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17" name="TextBox 16"/>
          <p:cNvSpPr txBox="1"/>
          <p:nvPr/>
        </p:nvSpPr>
        <p:spPr>
          <a:xfrm>
            <a:off x="1554480" y="5555379"/>
            <a:ext cx="868680" cy="547842"/>
          </a:xfrm>
          <a:prstGeom prst="rect">
            <a:avLst/>
          </a:prstGeom>
          <a:noFill/>
        </p:spPr>
        <p:txBody>
          <a:bodyPr wrap="square" lIns="45720" tIns="27432" rIns="45720" bIns="27432" anchor="ctr">
            <a:spAutoFit/>
          </a:bodyPr>
          <a:lstStyle/>
          <a:p>
            <a:pPr algn="ctr"/>
            <a:r>
              <a:rPr sz="3200" dirty="0">
                <a:solidFill>
                  <a:srgbClr val="FFFFFF"/>
                </a:solidFill>
                <a:latin typeface="Times New Roman" panose="02020603050405020304" pitchFamily="18" charset="0"/>
              </a:rPr>
              <a:t>04</a:t>
            </a:r>
          </a:p>
        </p:txBody>
      </p:sp>
      <p:sp>
        <p:nvSpPr>
          <p:cNvPr id="18" name="TextBox 17"/>
          <p:cNvSpPr txBox="1"/>
          <p:nvPr/>
        </p:nvSpPr>
        <p:spPr>
          <a:xfrm>
            <a:off x="2606039" y="5440680"/>
            <a:ext cx="4160520" cy="393954"/>
          </a:xfrm>
          <a:prstGeom prst="rect">
            <a:avLst/>
          </a:prstGeom>
          <a:noFill/>
        </p:spPr>
        <p:txBody>
          <a:bodyPr wrap="square" lIns="45720" tIns="27432" rIns="45720" bIns="27432" anchor="t">
            <a:spAutoFit/>
          </a:bodyPr>
          <a:lstStyle/>
          <a:p>
            <a:pPr algn="l"/>
            <a:r>
              <a:rPr sz="2200" dirty="0">
                <a:solidFill>
                  <a:srgbClr val="591F61"/>
                </a:solidFill>
                <a:latin typeface="Times New Roman" panose="02020603050405020304" pitchFamily="18" charset="0"/>
              </a:rPr>
              <a:t>Conclusion &amp; Related Work</a:t>
            </a:r>
          </a:p>
        </p:txBody>
      </p:sp>
      <p:sp>
        <p:nvSpPr>
          <p:cNvPr id="19" name="TextBox 18"/>
          <p:cNvSpPr txBox="1"/>
          <p:nvPr/>
        </p:nvSpPr>
        <p:spPr>
          <a:xfrm>
            <a:off x="2606039" y="5852160"/>
            <a:ext cx="4160520" cy="270843"/>
          </a:xfrm>
          <a:prstGeom prst="rect">
            <a:avLst/>
          </a:prstGeom>
          <a:noFill/>
        </p:spPr>
        <p:txBody>
          <a:bodyPr wrap="square" lIns="45720" tIns="27432" rIns="45720" bIns="27432" anchor="t">
            <a:spAutoFit/>
          </a:bodyPr>
          <a:lstStyle/>
          <a:p>
            <a:pPr algn="l"/>
            <a:r>
              <a:rPr sz="1400" dirty="0">
                <a:solidFill>
                  <a:srgbClr val="555555"/>
                </a:solidFill>
                <a:latin typeface="Times New Roman" panose="02020603050405020304" pitchFamily="18" charset="0"/>
              </a:rPr>
              <a:t>Key takeaways and future directions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ckground"/>
          <p:cNvSpPr txBox="1"/>
          <p:nvPr/>
        </p:nvSpPr>
        <p:spPr>
          <a:xfrm>
            <a:off x="0" y="268000"/>
            <a:ext cx="12192000" cy="6858000"/>
          </a:xfrm>
          <a:prstGeom prst="rect">
            <a:avLst/>
          </a:prstGeom>
          <a:solidFill>
            <a:srgbClr val="F7F9FC"/>
          </a:solidFill>
        </p:spPr>
        <p:txBody>
          <a:bodyPr wrap="square" lIns="0" tIns="0" rIns="0" bIns="0"/>
          <a:lstStyle/>
          <a:p>
            <a:endParaRPr sz="2000">
              <a:latin typeface="Times New Roman" panose="02020603050405020304" pitchFamily="18" charset="0"/>
              <a:cs typeface="Times New Roman" panose="02020603050405020304" pitchFamily="18" charset="0"/>
            </a:endParaRPr>
          </a:p>
        </p:txBody>
      </p:sp>
      <p:sp>
        <p:nvSpPr>
          <p:cNvPr id="11" name="Header"/>
          <p:cNvSpPr txBox="1"/>
          <p:nvPr/>
        </p:nvSpPr>
        <p:spPr>
          <a:xfrm>
            <a:off x="0" y="0"/>
            <a:ext cx="12192000" cy="900000"/>
          </a:xfrm>
          <a:prstGeom prst="rect">
            <a:avLst/>
          </a:prstGeom>
          <a:solidFill>
            <a:srgbClr val="FFFFFF"/>
          </a:solidFill>
        </p:spPr>
        <p:txBody>
          <a:bodyPr wrap="square" lIns="0" tIns="0" rIns="0" bIns="0"/>
          <a:lstStyle/>
          <a:p>
            <a:endParaRPr sz="2000">
              <a:latin typeface="Times New Roman" panose="02020603050405020304" pitchFamily="18" charset="0"/>
              <a:cs typeface="Times New Roman" panose="02020603050405020304" pitchFamily="18" charset="0"/>
            </a:endParaRPr>
          </a:p>
        </p:txBody>
      </p:sp>
      <p:sp>
        <p:nvSpPr>
          <p:cNvPr id="12" name="Rule"/>
          <p:cNvSpPr txBox="1"/>
          <p:nvPr/>
        </p:nvSpPr>
        <p:spPr>
          <a:xfrm>
            <a:off x="0" y="895000"/>
            <a:ext cx="12192000" cy="65000"/>
          </a:xfrm>
          <a:prstGeom prst="rect">
            <a:avLst/>
          </a:prstGeom>
          <a:solidFill>
            <a:srgbClr val="2563A9"/>
          </a:solidFill>
        </p:spPr>
        <p:txBody>
          <a:bodyPr wrap="square" lIns="0" tIns="0" rIns="0" bIns="0"/>
          <a:lstStyle/>
          <a:p>
            <a:endParaRPr sz="2000">
              <a:latin typeface="Times New Roman" panose="02020603050405020304" pitchFamily="18" charset="0"/>
              <a:cs typeface="Times New Roman" panose="02020603050405020304" pitchFamily="18" charset="0"/>
            </a:endParaRPr>
          </a:p>
        </p:txBody>
      </p:sp>
      <p:sp>
        <p:nvSpPr>
          <p:cNvPr id="13" name="Part Label"/>
          <p:cNvSpPr txBox="1"/>
          <p:nvPr/>
        </p:nvSpPr>
        <p:spPr>
          <a:xfrm>
            <a:off x="460000" y="120000"/>
            <a:ext cx="3258560" cy="300000"/>
          </a:xfrm>
          <a:prstGeom prst="rect">
            <a:avLst/>
          </a:prstGeom>
        </p:spPr>
        <p:txBody>
          <a:bodyPr wrap="square" lIns="0" tIns="0" rIns="0" bIns="0"/>
          <a:lstStyle/>
          <a:p>
            <a:r>
              <a:rPr lang="en-US" sz="1400" b="1" dirty="0">
                <a:solidFill>
                  <a:srgbClr val="52616B"/>
                </a:solidFill>
                <a:latin typeface="Times New Roman" panose="02020603050405020304" pitchFamily="18" charset="0"/>
                <a:cs typeface="Times New Roman" panose="02020603050405020304" pitchFamily="18" charset="0"/>
              </a:rPr>
              <a:t>Part 1 / Background &amp; Motivation</a:t>
            </a:r>
          </a:p>
        </p:txBody>
      </p:sp>
      <p:sp>
        <p:nvSpPr>
          <p:cNvPr id="14" name="Title"/>
          <p:cNvSpPr txBox="1"/>
          <p:nvPr/>
        </p:nvSpPr>
        <p:spPr>
          <a:xfrm>
            <a:off x="460000" y="430000"/>
            <a:ext cx="7600000" cy="390000"/>
          </a:xfrm>
          <a:prstGeom prst="rect">
            <a:avLst/>
          </a:prstGeom>
        </p:spPr>
        <p:txBody>
          <a:bodyPr wrap="square" lIns="0" tIns="0" rIns="0" bIns="0"/>
          <a:lstStyle/>
          <a:p>
            <a:r>
              <a:rPr lang="en-US" sz="3200" b="1" dirty="0">
                <a:solidFill>
                  <a:srgbClr val="102A43"/>
                </a:solidFill>
                <a:latin typeface="Times New Roman" panose="02020603050405020304" pitchFamily="18" charset="0"/>
                <a:cs typeface="Times New Roman" panose="02020603050405020304" pitchFamily="18" charset="0"/>
              </a:rPr>
              <a:t>Why isolated caching falls short</a:t>
            </a:r>
          </a:p>
        </p:txBody>
      </p:sp>
      <p:sp>
        <p:nvSpPr>
          <p:cNvPr id="15" name="Univ"/>
          <p:cNvSpPr txBox="1"/>
          <p:nvPr/>
        </p:nvSpPr>
        <p:spPr>
          <a:xfrm>
            <a:off x="10420000" y="190000"/>
            <a:ext cx="1320000" cy="390000"/>
          </a:xfrm>
          <a:prstGeom prst="rect">
            <a:avLst/>
          </a:prstGeom>
        </p:spPr>
        <p:txBody>
          <a:bodyPr wrap="square" lIns="0" tIns="0" rIns="0" bIns="0"/>
          <a:lstStyle/>
          <a:p>
            <a:r>
              <a:rPr lang="en-US" sz="1400" b="1" dirty="0">
                <a:solidFill>
                  <a:srgbClr val="52616B"/>
                </a:solidFill>
                <a:latin typeface="Times New Roman" panose="02020603050405020304" pitchFamily="18" charset="0"/>
                <a:cs typeface="Times New Roman" panose="02020603050405020304" pitchFamily="18" charset="0"/>
              </a:rPr>
              <a:t>Tsinghua Univ.</a:t>
            </a:r>
          </a:p>
        </p:txBody>
      </p:sp>
      <p:sp>
        <p:nvSpPr>
          <p:cNvPr id="20" name="Chain Container"/>
          <p:cNvSpPr txBox="1"/>
          <p:nvPr/>
        </p:nvSpPr>
        <p:spPr>
          <a:xfrm>
            <a:off x="460000" y="1160000"/>
            <a:ext cx="4300000" cy="4700000"/>
          </a:xfrm>
          <a:prstGeom prst="roundRect">
            <a:avLst/>
          </a:prstGeom>
          <a:solidFill>
            <a:srgbClr val="FFFFFF"/>
          </a:solidFill>
          <a:ln w="12700">
            <a:solidFill>
              <a:srgbClr val="D8E1F0"/>
            </a:solidFill>
          </a:ln>
        </p:spPr>
        <p:txBody>
          <a:bodyPr wrap="square" lIns="90000" tIns="90000" rIns="90000" bIns="90000"/>
          <a:lstStyle/>
          <a:p>
            <a:endParaRPr sz="2000">
              <a:latin typeface="Times New Roman" panose="02020603050405020304" pitchFamily="18" charset="0"/>
              <a:cs typeface="Times New Roman" panose="02020603050405020304" pitchFamily="18" charset="0"/>
            </a:endParaRPr>
          </a:p>
        </p:txBody>
      </p:sp>
      <p:sp>
        <p:nvSpPr>
          <p:cNvPr id="21" name="Chain Title"/>
          <p:cNvSpPr txBox="1"/>
          <p:nvPr/>
        </p:nvSpPr>
        <p:spPr>
          <a:xfrm>
            <a:off x="700000" y="1340000"/>
            <a:ext cx="3800000" cy="300000"/>
          </a:xfrm>
          <a:prstGeom prst="rect">
            <a:avLst/>
          </a:prstGeom>
        </p:spPr>
        <p:txBody>
          <a:bodyPr wrap="square" lIns="0" tIns="0" rIns="0" bIns="0"/>
          <a:lstStyle/>
          <a:p>
            <a:r>
              <a:rPr lang="en-US" b="1" dirty="0">
                <a:solidFill>
                  <a:srgbClr val="102A43"/>
                </a:solidFill>
                <a:latin typeface="Times New Roman" panose="02020603050405020304" pitchFamily="18" charset="0"/>
                <a:cs typeface="Times New Roman" panose="02020603050405020304" pitchFamily="18" charset="0"/>
              </a:rPr>
              <a:t>Motivation chain</a:t>
            </a:r>
          </a:p>
        </p:txBody>
      </p:sp>
      <p:sp>
        <p:nvSpPr>
          <p:cNvPr id="30" name="Num 0"/>
          <p:cNvSpPr txBox="1"/>
          <p:nvPr/>
        </p:nvSpPr>
        <p:spPr>
          <a:xfrm>
            <a:off x="700000" y="1820000"/>
            <a:ext cx="520000" cy="520000"/>
          </a:xfrm>
          <a:prstGeom prst="roundRect">
            <a:avLst/>
          </a:prstGeom>
          <a:solidFill>
            <a:srgbClr val="2563A9"/>
          </a:solidFill>
        </p:spPr>
        <p:txBody>
          <a:bodyPr wrap="square" lIns="0" tIns="0" rIns="0" bIns="0"/>
          <a:lstStyle/>
          <a:p>
            <a:r>
              <a:rPr lang="en-US" sz="1600" b="1" dirty="0">
                <a:solidFill>
                  <a:srgbClr val="FFFFFF"/>
                </a:solidFill>
                <a:latin typeface="Times New Roman" panose="02020603050405020304" pitchFamily="18" charset="0"/>
                <a:cs typeface="Times New Roman" panose="02020603050405020304" pitchFamily="18" charset="0"/>
              </a:rPr>
              <a:t>01</a:t>
            </a:r>
          </a:p>
        </p:txBody>
      </p:sp>
      <p:sp>
        <p:nvSpPr>
          <p:cNvPr id="31" name="Item 0"/>
          <p:cNvSpPr txBox="1"/>
          <p:nvPr/>
        </p:nvSpPr>
        <p:spPr>
          <a:xfrm>
            <a:off x="1320000" y="1800000"/>
            <a:ext cx="3000000" cy="650000"/>
          </a:xfrm>
          <a:prstGeom prst="roundRect">
            <a:avLst/>
          </a:prstGeom>
          <a:solidFill>
            <a:srgbClr val="EAF3FF"/>
          </a:solidFill>
          <a:ln w="12700">
            <a:solidFill>
              <a:srgbClr val="CBD5E1"/>
            </a:solidFill>
          </a:ln>
        </p:spPr>
        <p:txBody>
          <a:bodyPr wrap="square" lIns="65000" tIns="65000" rIns="65000" bIns="65000"/>
          <a:lstStyle/>
          <a:p>
            <a:r>
              <a:rPr lang="en-US" sz="1200" b="1" dirty="0">
                <a:solidFill>
                  <a:srgbClr val="1F2937"/>
                </a:solidFill>
                <a:latin typeface="Times New Roman" panose="02020603050405020304" pitchFamily="18" charset="0"/>
                <a:cs typeface="Times New Roman" panose="02020603050405020304" pitchFamily="18" charset="0"/>
              </a:rPr>
              <a:t>01  LEO enables SEC</a:t>
            </a:r>
          </a:p>
          <a:p>
            <a:r>
              <a:rPr lang="en-US" sz="1200" dirty="0">
                <a:solidFill>
                  <a:srgbClr val="1F2937"/>
                </a:solidFill>
                <a:latin typeface="Times New Roman" panose="02020603050405020304" pitchFamily="18" charset="0"/>
                <a:cs typeface="Times New Roman" panose="02020603050405020304" pitchFamily="18" charset="0"/>
              </a:rPr>
              <a:t>Lower latency + growing onboard storage make satellites viable edge caching nodes.</a:t>
            </a:r>
          </a:p>
        </p:txBody>
      </p:sp>
      <p:sp>
        <p:nvSpPr>
          <p:cNvPr id="33" name="Num 1"/>
          <p:cNvSpPr txBox="1"/>
          <p:nvPr/>
        </p:nvSpPr>
        <p:spPr>
          <a:xfrm>
            <a:off x="700000" y="2680000"/>
            <a:ext cx="520000" cy="520000"/>
          </a:xfrm>
          <a:prstGeom prst="roundRect">
            <a:avLst/>
          </a:prstGeom>
          <a:solidFill>
            <a:srgbClr val="2563A9"/>
          </a:solidFill>
        </p:spPr>
        <p:txBody>
          <a:bodyPr wrap="square" lIns="0" tIns="0" rIns="0" bIns="0"/>
          <a:lstStyle/>
          <a:p>
            <a:r>
              <a:rPr lang="en-US" sz="1600" b="1" dirty="0">
                <a:solidFill>
                  <a:srgbClr val="FFFFFF"/>
                </a:solidFill>
                <a:latin typeface="Times New Roman" panose="02020603050405020304" pitchFamily="18" charset="0"/>
                <a:cs typeface="Times New Roman" panose="02020603050405020304" pitchFamily="18" charset="0"/>
              </a:rPr>
              <a:t>02</a:t>
            </a:r>
          </a:p>
        </p:txBody>
      </p:sp>
      <p:sp>
        <p:nvSpPr>
          <p:cNvPr id="34" name="Item 1"/>
          <p:cNvSpPr txBox="1"/>
          <p:nvPr/>
        </p:nvSpPr>
        <p:spPr>
          <a:xfrm>
            <a:off x="1320000" y="2660000"/>
            <a:ext cx="3000000" cy="650000"/>
          </a:xfrm>
          <a:prstGeom prst="roundRect">
            <a:avLst/>
          </a:prstGeom>
          <a:solidFill>
            <a:srgbClr val="FFF7ED"/>
          </a:solidFill>
          <a:ln w="12700">
            <a:solidFill>
              <a:srgbClr val="CBD5E1"/>
            </a:solidFill>
          </a:ln>
        </p:spPr>
        <p:txBody>
          <a:bodyPr wrap="square" lIns="65000" tIns="65000" rIns="65000" bIns="65000"/>
          <a:lstStyle/>
          <a:p>
            <a:r>
              <a:rPr lang="en-US" sz="1200" b="1" dirty="0">
                <a:solidFill>
                  <a:srgbClr val="1F2937"/>
                </a:solidFill>
                <a:latin typeface="Times New Roman" panose="02020603050405020304" pitchFamily="18" charset="0"/>
                <a:cs typeface="Times New Roman" panose="02020603050405020304" pitchFamily="18" charset="0"/>
              </a:rPr>
              <a:t>02  Mobility breaks cache locality</a:t>
            </a:r>
          </a:p>
          <a:p>
            <a:r>
              <a:rPr lang="en-US" sz="1200" dirty="0">
                <a:solidFill>
                  <a:srgbClr val="1F2937"/>
                </a:solidFill>
                <a:latin typeface="Times New Roman" panose="02020603050405020304" pitchFamily="18" charset="0"/>
                <a:cs typeface="Times New Roman" panose="02020603050405020304" pitchFamily="18" charset="0"/>
              </a:rPr>
              <a:t>Coverage shifts every ~3–4 minutes; each handover can bring a cold cache.</a:t>
            </a:r>
          </a:p>
        </p:txBody>
      </p:sp>
      <p:sp>
        <p:nvSpPr>
          <p:cNvPr id="36" name="Num 2"/>
          <p:cNvSpPr txBox="1"/>
          <p:nvPr/>
        </p:nvSpPr>
        <p:spPr>
          <a:xfrm>
            <a:off x="700000" y="3540000"/>
            <a:ext cx="520000" cy="520000"/>
          </a:xfrm>
          <a:prstGeom prst="roundRect">
            <a:avLst/>
          </a:prstGeom>
          <a:solidFill>
            <a:srgbClr val="2563A9"/>
          </a:solidFill>
        </p:spPr>
        <p:txBody>
          <a:bodyPr wrap="square" lIns="0" tIns="0" rIns="0" bIns="0"/>
          <a:lstStyle/>
          <a:p>
            <a:r>
              <a:rPr lang="en-US" sz="1600" b="1" dirty="0">
                <a:solidFill>
                  <a:srgbClr val="FFFFFF"/>
                </a:solidFill>
                <a:latin typeface="Times New Roman" panose="02020603050405020304" pitchFamily="18" charset="0"/>
                <a:cs typeface="Times New Roman" panose="02020603050405020304" pitchFamily="18" charset="0"/>
              </a:rPr>
              <a:t>03</a:t>
            </a:r>
          </a:p>
        </p:txBody>
      </p:sp>
      <p:sp>
        <p:nvSpPr>
          <p:cNvPr id="37" name="Item 2"/>
          <p:cNvSpPr txBox="1"/>
          <p:nvPr/>
        </p:nvSpPr>
        <p:spPr>
          <a:xfrm>
            <a:off x="1320000" y="3520000"/>
            <a:ext cx="3000000" cy="650000"/>
          </a:xfrm>
          <a:prstGeom prst="roundRect">
            <a:avLst/>
          </a:prstGeom>
          <a:solidFill>
            <a:srgbClr val="FEE2E2"/>
          </a:solidFill>
          <a:ln w="12700">
            <a:solidFill>
              <a:srgbClr val="CBD5E1"/>
            </a:solidFill>
          </a:ln>
        </p:spPr>
        <p:txBody>
          <a:bodyPr wrap="square" lIns="65000" tIns="65000" rIns="65000" bIns="65000"/>
          <a:lstStyle/>
          <a:p>
            <a:r>
              <a:rPr lang="en-US" sz="1200" b="1" dirty="0">
                <a:solidFill>
                  <a:srgbClr val="1F2937"/>
                </a:solidFill>
                <a:latin typeface="Times New Roman" panose="02020603050405020304" pitchFamily="18" charset="0"/>
                <a:cs typeface="Times New Roman" panose="02020603050405020304" pitchFamily="18" charset="0"/>
              </a:rPr>
              <a:t>03  Isolated caches become islands</a:t>
            </a:r>
          </a:p>
          <a:p>
            <a:r>
              <a:rPr lang="en-US" sz="1200" dirty="0">
                <a:solidFill>
                  <a:srgbClr val="1F2937"/>
                </a:solidFill>
                <a:latin typeface="Times New Roman" panose="02020603050405020304" pitchFamily="18" charset="0"/>
                <a:cs typeface="Times New Roman" panose="02020603050405020304" pitchFamily="18" charset="0"/>
              </a:rPr>
              <a:t>Independent caching cannot reuse region-relevant objects across changing members.</a:t>
            </a:r>
          </a:p>
        </p:txBody>
      </p:sp>
      <p:sp>
        <p:nvSpPr>
          <p:cNvPr id="39" name="Num 3"/>
          <p:cNvSpPr txBox="1"/>
          <p:nvPr/>
        </p:nvSpPr>
        <p:spPr>
          <a:xfrm>
            <a:off x="700000" y="4400000"/>
            <a:ext cx="520000" cy="520000"/>
          </a:xfrm>
          <a:prstGeom prst="roundRect">
            <a:avLst/>
          </a:prstGeom>
          <a:solidFill>
            <a:srgbClr val="2563A9"/>
          </a:solidFill>
        </p:spPr>
        <p:txBody>
          <a:bodyPr wrap="square" lIns="0" tIns="0" rIns="0" bIns="0"/>
          <a:lstStyle/>
          <a:p>
            <a:r>
              <a:rPr lang="en-US" sz="1600" b="1" dirty="0">
                <a:solidFill>
                  <a:srgbClr val="FFFFFF"/>
                </a:solidFill>
                <a:latin typeface="Times New Roman" panose="02020603050405020304" pitchFamily="18" charset="0"/>
                <a:cs typeface="Times New Roman" panose="02020603050405020304" pitchFamily="18" charset="0"/>
              </a:rPr>
              <a:t>04</a:t>
            </a:r>
          </a:p>
        </p:txBody>
      </p:sp>
      <p:sp>
        <p:nvSpPr>
          <p:cNvPr id="40" name="Item 3"/>
          <p:cNvSpPr txBox="1"/>
          <p:nvPr/>
        </p:nvSpPr>
        <p:spPr>
          <a:xfrm>
            <a:off x="1320000" y="4380000"/>
            <a:ext cx="3000000" cy="650000"/>
          </a:xfrm>
          <a:prstGeom prst="roundRect">
            <a:avLst/>
          </a:prstGeom>
          <a:solidFill>
            <a:srgbClr val="ECFDF5"/>
          </a:solidFill>
          <a:ln w="12700">
            <a:solidFill>
              <a:srgbClr val="CBD5E1"/>
            </a:solidFill>
          </a:ln>
        </p:spPr>
        <p:txBody>
          <a:bodyPr wrap="square" lIns="65000" tIns="65000" rIns="65000" bIns="65000"/>
          <a:lstStyle/>
          <a:p>
            <a:r>
              <a:rPr lang="en-US" sz="1200" b="1" dirty="0">
                <a:solidFill>
                  <a:srgbClr val="1F2937"/>
                </a:solidFill>
                <a:latin typeface="Times New Roman" panose="02020603050405020304" pitchFamily="18" charset="0"/>
                <a:cs typeface="Times New Roman" panose="02020603050405020304" pitchFamily="18" charset="0"/>
              </a:rPr>
              <a:t>04  Resource pooling is feasible</a:t>
            </a:r>
          </a:p>
          <a:p>
            <a:r>
              <a:rPr lang="en-US" sz="1200" dirty="0">
                <a:solidFill>
                  <a:srgbClr val="1F2937"/>
                </a:solidFill>
                <a:latin typeface="Times New Roman" panose="02020603050405020304" pitchFamily="18" charset="0"/>
                <a:cs typeface="Times New Roman" panose="02020603050405020304" pitchFamily="18" charset="0"/>
              </a:rPr>
              <a:t>Dense Starlink mesh provides many ISL-connected neighbors for collaboration.</a:t>
            </a:r>
          </a:p>
        </p:txBody>
      </p:sp>
      <p:sp>
        <p:nvSpPr>
          <p:cNvPr id="60" name="Visual Container"/>
          <p:cNvSpPr txBox="1"/>
          <p:nvPr/>
        </p:nvSpPr>
        <p:spPr>
          <a:xfrm>
            <a:off x="5000000" y="1160000"/>
            <a:ext cx="6720000" cy="3220000"/>
          </a:xfrm>
          <a:prstGeom prst="roundRect">
            <a:avLst/>
          </a:prstGeom>
          <a:solidFill>
            <a:srgbClr val="FFFFFF"/>
          </a:solidFill>
          <a:ln w="12700">
            <a:solidFill>
              <a:srgbClr val="D8E1F0"/>
            </a:solidFill>
          </a:ln>
        </p:spPr>
        <p:txBody>
          <a:bodyPr wrap="square" lIns="0" tIns="0" rIns="0" bIns="0"/>
          <a:lstStyle/>
          <a:p>
            <a:endParaRPr sz="2000">
              <a:latin typeface="Times New Roman" panose="02020603050405020304" pitchFamily="18" charset="0"/>
              <a:cs typeface="Times New Roman" panose="02020603050405020304" pitchFamily="18" charset="0"/>
            </a:endParaRPr>
          </a:p>
        </p:txBody>
      </p:sp>
      <p:pic>
        <p:nvPicPr>
          <p:cNvPr id="61" name="Starlink Snapshot"/>
          <p:cNvPicPr>
            <a:picLocks noChangeAspect="1"/>
          </p:cNvPicPr>
          <p:nvPr/>
        </p:nvPicPr>
        <p:blipFill>
          <a:blip r:embed="rId3"/>
          <a:stretch>
            <a:fillRect/>
          </a:stretch>
        </p:blipFill>
        <p:spPr>
          <a:xfrm>
            <a:off x="5220000" y="1228000"/>
            <a:ext cx="6057984" cy="2869970"/>
          </a:xfrm>
          <a:prstGeom prst="rect">
            <a:avLst/>
          </a:prstGeom>
        </p:spPr>
      </p:pic>
      <p:sp>
        <p:nvSpPr>
          <p:cNvPr id="62" name="Figure Caption"/>
          <p:cNvSpPr txBox="1"/>
          <p:nvPr/>
        </p:nvSpPr>
        <p:spPr>
          <a:xfrm>
            <a:off x="5872000" y="4090000"/>
            <a:ext cx="6320000" cy="260000"/>
          </a:xfrm>
          <a:prstGeom prst="rect">
            <a:avLst/>
          </a:prstGeom>
        </p:spPr>
        <p:txBody>
          <a:bodyPr wrap="square" lIns="0" tIns="0" rIns="0" bIns="0"/>
          <a:lstStyle/>
          <a:p>
            <a:r>
              <a:rPr lang="en-US" sz="1600" dirty="0">
                <a:solidFill>
                  <a:srgbClr val="52616B"/>
                </a:solidFill>
                <a:latin typeface="Times New Roman" panose="02020603050405020304" pitchFamily="18" charset="0"/>
                <a:cs typeface="Times New Roman" panose="02020603050405020304" pitchFamily="18" charset="0"/>
              </a:rPr>
              <a:t>Fig. 1: Starlink Phase I snapshot — dense mesh over North America</a:t>
            </a:r>
          </a:p>
        </p:txBody>
      </p:sp>
      <p:sp>
        <p:nvSpPr>
          <p:cNvPr id="70" name="Key Message Box"/>
          <p:cNvSpPr txBox="1"/>
          <p:nvPr/>
        </p:nvSpPr>
        <p:spPr>
          <a:xfrm>
            <a:off x="5000000" y="4660000"/>
            <a:ext cx="6720000" cy="990000"/>
          </a:xfrm>
          <a:prstGeom prst="roundRect">
            <a:avLst/>
          </a:prstGeom>
          <a:solidFill>
            <a:srgbClr val="E8F1FF"/>
          </a:solidFill>
        </p:spPr>
        <p:txBody>
          <a:bodyPr wrap="square" lIns="90000" tIns="90000" rIns="90000" bIns="90000"/>
          <a:lstStyle/>
          <a:p>
            <a:r>
              <a:rPr lang="en-US" sz="1600" b="1" dirty="0">
                <a:solidFill>
                  <a:srgbClr val="12355B"/>
                </a:solidFill>
                <a:latin typeface="Times New Roman" panose="02020603050405020304" pitchFamily="18" charset="0"/>
                <a:cs typeface="Times New Roman" panose="02020603050405020304" pitchFamily="18" charset="0"/>
              </a:rPr>
              <a:t>Key implication</a:t>
            </a:r>
          </a:p>
          <a:p>
            <a:r>
              <a:rPr lang="en-US" sz="1600" dirty="0">
                <a:solidFill>
                  <a:srgbClr val="12355B"/>
                </a:solidFill>
                <a:latin typeface="Times New Roman" panose="02020603050405020304" pitchFamily="18" charset="0"/>
                <a:cs typeface="Times New Roman" panose="02020603050405020304" pitchFamily="18" charset="0"/>
              </a:rPr>
              <a:t>Spatial collaboration is physically possible; the remaining challenge is to coordinate who stores what and when to transfer it.</a:t>
            </a:r>
          </a:p>
        </p:txBody>
      </p:sp>
      <p:sp>
        <p:nvSpPr>
          <p:cNvPr id="80" name="Takeaway"/>
          <p:cNvSpPr txBox="1"/>
          <p:nvPr/>
        </p:nvSpPr>
        <p:spPr>
          <a:xfrm>
            <a:off x="460000" y="6160000"/>
            <a:ext cx="11280000" cy="430000"/>
          </a:xfrm>
          <a:prstGeom prst="roundRect">
            <a:avLst/>
          </a:prstGeom>
          <a:solidFill>
            <a:srgbClr val="102A43"/>
          </a:solidFill>
        </p:spPr>
        <p:txBody>
          <a:bodyPr wrap="square" lIns="90000" tIns="90000" rIns="90000" bIns="90000"/>
          <a:lstStyle/>
          <a:p>
            <a:r>
              <a:rPr lang="en-US" sz="1400" b="1" dirty="0">
                <a:solidFill>
                  <a:srgbClr val="FFFFFF"/>
                </a:solidFill>
                <a:latin typeface="Times New Roman" panose="02020603050405020304" pitchFamily="18" charset="0"/>
                <a:cs typeface="Times New Roman" panose="02020603050405020304" pitchFamily="18" charset="0"/>
              </a:rPr>
              <a:t>Take-away: LEO enables in-orbit caching, but mobility creates cache islands; SCOPE responds with spatial resource pooling and proactive transfer.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sz="2800" b="1" dirty="0">
                <a:solidFill>
                  <a:srgbClr val="FFFFFF"/>
                </a:solidFill>
                <a:latin typeface="Times New Roman" panose="02020603050405020304" pitchFamily="18" charset="0"/>
              </a:rPr>
              <a:t>Observation 2 — High Dynamics &amp; Performance Dip</a:t>
            </a:r>
          </a:p>
        </p:txBody>
      </p:sp>
      <p:pic>
        <p:nvPicPr>
          <p:cNvPr id="3" name="Picture 2" descr="fig3_chart.png"/>
          <p:cNvPicPr>
            <a:picLocks noChangeAspect="1"/>
          </p:cNvPicPr>
          <p:nvPr/>
        </p:nvPicPr>
        <p:blipFill>
          <a:blip r:embed="rId3"/>
          <a:stretch>
            <a:fillRect/>
          </a:stretch>
        </p:blipFill>
        <p:spPr>
          <a:xfrm>
            <a:off x="960882" y="1188720"/>
            <a:ext cx="4479036" cy="3728798"/>
          </a:xfrm>
          <a:prstGeom prst="rect">
            <a:avLst/>
          </a:prstGeom>
        </p:spPr>
      </p:pic>
      <p:sp>
        <p:nvSpPr>
          <p:cNvPr id="4" name="TextBox 3"/>
          <p:cNvSpPr txBox="1"/>
          <p:nvPr/>
        </p:nvSpPr>
        <p:spPr>
          <a:xfrm>
            <a:off x="571119" y="4917518"/>
            <a:ext cx="5120640" cy="332399"/>
          </a:xfrm>
          <a:prstGeom prst="rect">
            <a:avLst/>
          </a:prstGeom>
          <a:noFill/>
        </p:spPr>
        <p:txBody>
          <a:bodyPr wrap="square" lIns="45720" tIns="27432" rIns="45720" bIns="27432" anchor="t">
            <a:spAutoFit/>
          </a:bodyPr>
          <a:lstStyle/>
          <a:p>
            <a:pPr algn="ctr"/>
            <a:r>
              <a:rPr b="0" dirty="0">
                <a:solidFill>
                  <a:srgbClr val="555555"/>
                </a:solidFill>
                <a:latin typeface="Times New Roman" panose="02020603050405020304" pitchFamily="18" charset="0"/>
                <a:cs typeface="Times New Roman" panose="02020603050405020304" pitchFamily="18" charset="0"/>
              </a:rPr>
              <a:t>Fig. 3: Satellite Enter/Leave events</a:t>
            </a:r>
          </a:p>
        </p:txBody>
      </p:sp>
      <p:pic>
        <p:nvPicPr>
          <p:cNvPr id="5" name="Picture 4" descr="image.png"/>
          <p:cNvPicPr>
            <a:picLocks noChangeAspect="1"/>
          </p:cNvPicPr>
          <p:nvPr/>
        </p:nvPicPr>
        <p:blipFill>
          <a:blip r:embed="rId4"/>
          <a:stretch>
            <a:fillRect/>
          </a:stretch>
        </p:blipFill>
        <p:spPr>
          <a:xfrm>
            <a:off x="5943600" y="1494747"/>
            <a:ext cx="5760720" cy="3241714"/>
          </a:xfrm>
          <a:prstGeom prst="rect">
            <a:avLst/>
          </a:prstGeom>
        </p:spPr>
      </p:pic>
      <p:sp>
        <p:nvSpPr>
          <p:cNvPr id="6" name="TextBox 5"/>
          <p:cNvSpPr txBox="1"/>
          <p:nvPr/>
        </p:nvSpPr>
        <p:spPr>
          <a:xfrm>
            <a:off x="5943600" y="4846320"/>
            <a:ext cx="5760720" cy="332399"/>
          </a:xfrm>
          <a:prstGeom prst="rect">
            <a:avLst/>
          </a:prstGeom>
          <a:noFill/>
        </p:spPr>
        <p:txBody>
          <a:bodyPr wrap="square" lIns="45720" tIns="27432" rIns="45720" bIns="27432" anchor="t">
            <a:spAutoFit/>
          </a:bodyPr>
          <a:lstStyle/>
          <a:p>
            <a:pPr algn="ctr"/>
            <a:r>
              <a:rPr b="0" dirty="0">
                <a:solidFill>
                  <a:srgbClr val="555555"/>
                </a:solidFill>
                <a:latin typeface="Times New Roman" panose="02020603050405020304" pitchFamily="18" charset="0"/>
                <a:cs typeface="Times New Roman" panose="02020603050405020304" pitchFamily="18" charset="0"/>
              </a:rPr>
              <a:t>Fig. 4: Regional cache hit rate during turnover</a:t>
            </a:r>
          </a:p>
        </p:txBody>
      </p:sp>
      <p:sp>
        <p:nvSpPr>
          <p:cNvPr id="7" name="Rounded Rectangle 6"/>
          <p:cNvSpPr/>
          <p:nvPr/>
        </p:nvSpPr>
        <p:spPr>
          <a:xfrm>
            <a:off x="502920" y="5257800"/>
            <a:ext cx="2743200" cy="1325880"/>
          </a:xfrm>
          <a:prstGeom prst="roundRect">
            <a:avLst>
              <a:gd name="adj" fmla="val 15000"/>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latin typeface="Times New Roman" panose="02020603050405020304" pitchFamily="18" charset="0"/>
              <a:cs typeface="Times New Roman" panose="02020603050405020304" pitchFamily="18" charset="0"/>
            </a:endParaRPr>
          </a:p>
        </p:txBody>
      </p:sp>
      <p:sp>
        <p:nvSpPr>
          <p:cNvPr id="8" name="TextBox 7"/>
          <p:cNvSpPr txBox="1"/>
          <p:nvPr/>
        </p:nvSpPr>
        <p:spPr>
          <a:xfrm>
            <a:off x="502920" y="5367528"/>
            <a:ext cx="2743200" cy="301621"/>
          </a:xfrm>
          <a:prstGeom prst="rect">
            <a:avLst/>
          </a:prstGeom>
          <a:noFill/>
        </p:spPr>
        <p:txBody>
          <a:bodyPr wrap="square" lIns="45720" tIns="27432" rIns="45720" bIns="27432" anchor="t">
            <a:spAutoFit/>
          </a:bodyPr>
          <a:lstStyle/>
          <a:p>
            <a:pPr algn="ctr"/>
            <a:r>
              <a:rPr sz="1600" b="1">
                <a:solidFill>
                  <a:srgbClr val="FFFFFF"/>
                </a:solidFill>
                <a:latin typeface="Times New Roman" panose="02020603050405020304" pitchFamily="18" charset="0"/>
                <a:cs typeface="Times New Roman" panose="02020603050405020304" pitchFamily="18" charset="0"/>
              </a:rPr>
              <a:t>Dynamic Turnover</a:t>
            </a:r>
          </a:p>
        </p:txBody>
      </p:sp>
      <p:sp>
        <p:nvSpPr>
          <p:cNvPr id="9" name="TextBox 8"/>
          <p:cNvSpPr txBox="1"/>
          <p:nvPr/>
        </p:nvSpPr>
        <p:spPr>
          <a:xfrm>
            <a:off x="548640" y="5824728"/>
            <a:ext cx="2651760" cy="424732"/>
          </a:xfrm>
          <a:prstGeom prst="rect">
            <a:avLst/>
          </a:prstGeom>
          <a:noFill/>
        </p:spPr>
        <p:txBody>
          <a:bodyPr wrap="square" lIns="45720" tIns="27432" rIns="45720" bIns="27432" anchor="t">
            <a:spAutoFit/>
          </a:bodyPr>
          <a:lstStyle/>
          <a:p>
            <a:pPr algn="ctr"/>
            <a:r>
              <a:rPr sz="1200" b="0">
                <a:solidFill>
                  <a:srgbClr val="FFFFFF"/>
                </a:solidFill>
                <a:latin typeface="Times New Roman" panose="02020603050405020304" pitchFamily="18" charset="0"/>
                <a:cs typeface="Times New Roman" panose="02020603050405020304" pitchFamily="18" charset="0"/>
              </a:rPr>
              <a:t>Warm sats leave;
cold sats enter every minute</a:t>
            </a:r>
          </a:p>
        </p:txBody>
      </p:sp>
      <p:sp>
        <p:nvSpPr>
          <p:cNvPr id="10" name="Rounded Rectangle 9"/>
          <p:cNvSpPr/>
          <p:nvPr/>
        </p:nvSpPr>
        <p:spPr>
          <a:xfrm>
            <a:off x="3364991" y="5257800"/>
            <a:ext cx="2743200" cy="1325880"/>
          </a:xfrm>
          <a:prstGeom prst="roundRect">
            <a:avLst>
              <a:gd name="adj" fmla="val 15000"/>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latin typeface="Times New Roman" panose="02020603050405020304" pitchFamily="18" charset="0"/>
              <a:cs typeface="Times New Roman" panose="02020603050405020304" pitchFamily="18" charset="0"/>
            </a:endParaRPr>
          </a:p>
        </p:txBody>
      </p:sp>
      <p:sp>
        <p:nvSpPr>
          <p:cNvPr id="11" name="TextBox 10"/>
          <p:cNvSpPr txBox="1"/>
          <p:nvPr/>
        </p:nvSpPr>
        <p:spPr>
          <a:xfrm>
            <a:off x="3364991" y="5367528"/>
            <a:ext cx="2743200" cy="301621"/>
          </a:xfrm>
          <a:prstGeom prst="rect">
            <a:avLst/>
          </a:prstGeom>
          <a:noFill/>
        </p:spPr>
        <p:txBody>
          <a:bodyPr wrap="square" lIns="45720" tIns="27432" rIns="45720" bIns="27432" anchor="t">
            <a:spAutoFit/>
          </a:bodyPr>
          <a:lstStyle/>
          <a:p>
            <a:pPr algn="ctr"/>
            <a:r>
              <a:rPr sz="1600" b="1">
                <a:solidFill>
                  <a:srgbClr val="FFFFFF"/>
                </a:solidFill>
                <a:latin typeface="Times New Roman" panose="02020603050405020304" pitchFamily="18" charset="0"/>
                <a:cs typeface="Times New Roman" panose="02020603050405020304" pitchFamily="18" charset="0"/>
              </a:rPr>
              <a:t>Performance Dip</a:t>
            </a:r>
          </a:p>
        </p:txBody>
      </p:sp>
      <p:sp>
        <p:nvSpPr>
          <p:cNvPr id="12" name="TextBox 11"/>
          <p:cNvSpPr txBox="1"/>
          <p:nvPr/>
        </p:nvSpPr>
        <p:spPr>
          <a:xfrm>
            <a:off x="3410711" y="5824728"/>
            <a:ext cx="2651760" cy="424732"/>
          </a:xfrm>
          <a:prstGeom prst="rect">
            <a:avLst/>
          </a:prstGeom>
          <a:noFill/>
        </p:spPr>
        <p:txBody>
          <a:bodyPr wrap="square" lIns="45720" tIns="27432" rIns="45720" bIns="27432" anchor="t">
            <a:spAutoFit/>
          </a:bodyPr>
          <a:lstStyle/>
          <a:p>
            <a:pPr algn="ctr"/>
            <a:r>
              <a:rPr sz="1200" b="0">
                <a:solidFill>
                  <a:srgbClr val="FFFFFF"/>
                </a:solidFill>
                <a:latin typeface="Times New Roman" panose="02020603050405020304" pitchFamily="18" charset="0"/>
                <a:cs typeface="Times New Roman" panose="02020603050405020304" pitchFamily="18" charset="0"/>
              </a:rPr>
              <a:t>Hit rate drops
72%  →  30%</a:t>
            </a:r>
          </a:p>
        </p:txBody>
      </p:sp>
      <p:sp>
        <p:nvSpPr>
          <p:cNvPr id="13" name="Rounded Rectangle 12"/>
          <p:cNvSpPr/>
          <p:nvPr/>
        </p:nvSpPr>
        <p:spPr>
          <a:xfrm>
            <a:off x="6227064" y="5257800"/>
            <a:ext cx="2743200" cy="1325880"/>
          </a:xfrm>
          <a:prstGeom prst="roundRect">
            <a:avLst>
              <a:gd name="adj" fmla="val 15000"/>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latin typeface="Times New Roman" panose="02020603050405020304" pitchFamily="18" charset="0"/>
              <a:cs typeface="Times New Roman" panose="02020603050405020304" pitchFamily="18" charset="0"/>
            </a:endParaRPr>
          </a:p>
        </p:txBody>
      </p:sp>
      <p:sp>
        <p:nvSpPr>
          <p:cNvPr id="14" name="TextBox 13"/>
          <p:cNvSpPr txBox="1"/>
          <p:nvPr/>
        </p:nvSpPr>
        <p:spPr>
          <a:xfrm>
            <a:off x="6227064" y="5367528"/>
            <a:ext cx="2743200" cy="301621"/>
          </a:xfrm>
          <a:prstGeom prst="rect">
            <a:avLst/>
          </a:prstGeom>
          <a:noFill/>
        </p:spPr>
        <p:txBody>
          <a:bodyPr wrap="square" lIns="45720" tIns="27432" rIns="45720" bIns="27432" anchor="t">
            <a:spAutoFit/>
          </a:bodyPr>
          <a:lstStyle/>
          <a:p>
            <a:pPr algn="ctr"/>
            <a:r>
              <a:rPr sz="1600" b="1">
                <a:solidFill>
                  <a:srgbClr val="FFFFFF"/>
                </a:solidFill>
                <a:latin typeface="Times New Roman" panose="02020603050405020304" pitchFamily="18" charset="0"/>
                <a:cs typeface="Times New Roman" panose="02020603050405020304" pitchFamily="18" charset="0"/>
              </a:rPr>
              <a:t>Cold-Start</a:t>
            </a:r>
          </a:p>
        </p:txBody>
      </p:sp>
      <p:sp>
        <p:nvSpPr>
          <p:cNvPr id="15" name="TextBox 14"/>
          <p:cNvSpPr txBox="1"/>
          <p:nvPr/>
        </p:nvSpPr>
        <p:spPr>
          <a:xfrm>
            <a:off x="6272783" y="5824728"/>
            <a:ext cx="2651760" cy="424732"/>
          </a:xfrm>
          <a:prstGeom prst="rect">
            <a:avLst/>
          </a:prstGeom>
          <a:noFill/>
        </p:spPr>
        <p:txBody>
          <a:bodyPr wrap="square" lIns="45720" tIns="27432" rIns="45720" bIns="27432" anchor="t">
            <a:spAutoFit/>
          </a:bodyPr>
          <a:lstStyle/>
          <a:p>
            <a:pPr algn="ctr"/>
            <a:r>
              <a:rPr sz="1200" b="0">
                <a:solidFill>
                  <a:srgbClr val="FFFFFF"/>
                </a:solidFill>
                <a:latin typeface="Times New Roman" panose="02020603050405020304" pitchFamily="18" charset="0"/>
                <a:cs typeface="Times New Roman" panose="02020603050405020304" pitchFamily="18" charset="0"/>
              </a:rPr>
              <a:t>Entering sats need
long passive recovery</a:t>
            </a:r>
          </a:p>
        </p:txBody>
      </p:sp>
      <p:sp>
        <p:nvSpPr>
          <p:cNvPr id="16" name="Rounded Rectangle 15"/>
          <p:cNvSpPr/>
          <p:nvPr/>
        </p:nvSpPr>
        <p:spPr>
          <a:xfrm>
            <a:off x="9089136" y="5257800"/>
            <a:ext cx="2743200" cy="1325880"/>
          </a:xfrm>
          <a:prstGeom prst="roundRect">
            <a:avLst>
              <a:gd name="adj" fmla="val 15000"/>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latin typeface="Times New Roman" panose="02020603050405020304" pitchFamily="18" charset="0"/>
              <a:cs typeface="Times New Roman" panose="02020603050405020304" pitchFamily="18" charset="0"/>
            </a:endParaRPr>
          </a:p>
        </p:txBody>
      </p:sp>
      <p:sp>
        <p:nvSpPr>
          <p:cNvPr id="17" name="TextBox 16"/>
          <p:cNvSpPr txBox="1"/>
          <p:nvPr/>
        </p:nvSpPr>
        <p:spPr>
          <a:xfrm>
            <a:off x="9089136" y="5367528"/>
            <a:ext cx="2743200" cy="301621"/>
          </a:xfrm>
          <a:prstGeom prst="rect">
            <a:avLst/>
          </a:prstGeom>
          <a:noFill/>
        </p:spPr>
        <p:txBody>
          <a:bodyPr wrap="square" lIns="45720" tIns="27432" rIns="45720" bIns="27432" anchor="t">
            <a:spAutoFit/>
          </a:bodyPr>
          <a:lstStyle/>
          <a:p>
            <a:pPr algn="ctr"/>
            <a:r>
              <a:rPr sz="1600" b="1">
                <a:solidFill>
                  <a:srgbClr val="FFFFFF"/>
                </a:solidFill>
                <a:latin typeface="Times New Roman" panose="02020603050405020304" pitchFamily="18" charset="0"/>
                <a:cs typeface="Times New Roman" panose="02020603050405020304" pitchFamily="18" charset="0"/>
              </a:rPr>
              <a:t>Handover Window</a:t>
            </a:r>
          </a:p>
        </p:txBody>
      </p:sp>
      <p:sp>
        <p:nvSpPr>
          <p:cNvPr id="18" name="TextBox 17"/>
          <p:cNvSpPr txBox="1"/>
          <p:nvPr/>
        </p:nvSpPr>
        <p:spPr>
          <a:xfrm>
            <a:off x="9134856" y="5824728"/>
            <a:ext cx="2651760" cy="424732"/>
          </a:xfrm>
          <a:prstGeom prst="rect">
            <a:avLst/>
          </a:prstGeom>
          <a:noFill/>
        </p:spPr>
        <p:txBody>
          <a:bodyPr wrap="square" lIns="45720" tIns="27432" rIns="45720" bIns="27432" anchor="t">
            <a:spAutoFit/>
          </a:bodyPr>
          <a:lstStyle/>
          <a:p>
            <a:pPr algn="ctr"/>
            <a:r>
              <a:rPr sz="1200" b="0">
                <a:solidFill>
                  <a:srgbClr val="FFFFFF"/>
                </a:solidFill>
                <a:latin typeface="Times New Roman" panose="02020603050405020304" pitchFamily="18" charset="0"/>
                <a:cs typeface="Times New Roman" panose="02020603050405020304" pitchFamily="18" charset="0"/>
              </a:rPr>
              <a:t>~30s overlap →
time to migrate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800" b="0" dirty="0">
                <a:solidFill>
                  <a:srgbClr val="FFFFFF"/>
                </a:solidFill>
                <a:latin typeface="Times New Roman" panose="02020603050405020304" pitchFamily="18" charset="0"/>
              </a:rPr>
              <a:t>Strategic Opportunity — Two Asymmetries</a:t>
            </a:r>
          </a:p>
        </p:txBody>
      </p:sp>
      <p:sp>
        <p:nvSpPr>
          <p:cNvPr id="3" name="Content Placeholder 2"/>
          <p:cNvSpPr>
            <a:spLocks noGrp="1"/>
          </p:cNvSpPr>
          <p:nvPr>
            <p:ph sz="quarter" idx="10"/>
          </p:nvPr>
        </p:nvSpPr>
        <p:spPr/>
        <p:txBody>
          <a:bodyPr/>
          <a:lstStyle/>
          <a:p>
            <a:pPr marL="0" indent="0">
              <a:buNone/>
            </a:pPr>
            <a:endParaRPr dirty="0"/>
          </a:p>
        </p:txBody>
      </p:sp>
      <p:sp>
        <p:nvSpPr>
          <p:cNvPr id="4" name="TextBox 3"/>
          <p:cNvSpPr txBox="1"/>
          <p:nvPr/>
        </p:nvSpPr>
        <p:spPr>
          <a:xfrm>
            <a:off x="731520" y="1417320"/>
            <a:ext cx="10698480" cy="424732"/>
          </a:xfrm>
          <a:prstGeom prst="rect">
            <a:avLst/>
          </a:prstGeom>
          <a:noFill/>
        </p:spPr>
        <p:txBody>
          <a:bodyPr wrap="square" lIns="45720" tIns="27432" rIns="45720" bIns="27432" anchor="t">
            <a:spAutoFit/>
          </a:bodyPr>
          <a:lstStyle/>
          <a:p>
            <a:pPr algn="l"/>
            <a:r>
              <a:rPr sz="2400" dirty="0">
                <a:solidFill>
                  <a:srgbClr val="222222"/>
                </a:solidFill>
                <a:latin typeface="Times New Roman" panose="02020603050405020304" pitchFamily="18" charset="0"/>
              </a:rPr>
              <a:t>Identifying the handover window is just the start. How do we use it efficiently?</a:t>
            </a:r>
          </a:p>
        </p:txBody>
      </p:sp>
      <p:sp>
        <p:nvSpPr>
          <p:cNvPr id="5" name="Rounded Rectangle 4"/>
          <p:cNvSpPr/>
          <p:nvPr/>
        </p:nvSpPr>
        <p:spPr>
          <a:xfrm>
            <a:off x="731520" y="2057400"/>
            <a:ext cx="5349240" cy="2377440"/>
          </a:xfrm>
          <a:prstGeom prst="roundRect">
            <a:avLst>
              <a:gd name="adj" fmla="val 15000"/>
            </a:avLst>
          </a:prstGeom>
          <a:solidFill>
            <a:srgbClr val="F3E8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6" name="TextBox 5"/>
          <p:cNvSpPr txBox="1"/>
          <p:nvPr/>
        </p:nvSpPr>
        <p:spPr>
          <a:xfrm>
            <a:off x="960120" y="2194560"/>
            <a:ext cx="4937760" cy="347788"/>
          </a:xfrm>
          <a:prstGeom prst="rect">
            <a:avLst/>
          </a:prstGeom>
          <a:noFill/>
        </p:spPr>
        <p:txBody>
          <a:bodyPr wrap="square" lIns="45720" tIns="27432" rIns="45720" bIns="27432" anchor="t">
            <a:spAutoFit/>
          </a:bodyPr>
          <a:lstStyle/>
          <a:p>
            <a:pPr algn="l"/>
            <a:r>
              <a:rPr sz="1900" dirty="0">
                <a:solidFill>
                  <a:srgbClr val="591F61"/>
                </a:solidFill>
                <a:latin typeface="Times New Roman" panose="02020603050405020304" pitchFamily="18" charset="0"/>
              </a:rPr>
              <a:t>Content Value Asymmetry</a:t>
            </a:r>
          </a:p>
        </p:txBody>
      </p:sp>
      <p:sp>
        <p:nvSpPr>
          <p:cNvPr id="7" name="TextBox 6"/>
          <p:cNvSpPr txBox="1"/>
          <p:nvPr/>
        </p:nvSpPr>
        <p:spPr>
          <a:xfrm>
            <a:off x="960120" y="2743200"/>
            <a:ext cx="4937760" cy="917174"/>
          </a:xfrm>
          <a:prstGeom prst="rect">
            <a:avLst/>
          </a:prstGeom>
          <a:noFill/>
        </p:spPr>
        <p:txBody>
          <a:bodyPr wrap="square" lIns="45720" tIns="27432" rIns="45720" bIns="27432" anchor="t">
            <a:spAutoFit/>
          </a:bodyPr>
          <a:lstStyle/>
          <a:p>
            <a:pPr algn="l"/>
            <a:r>
              <a:rPr sz="1400" dirty="0">
                <a:solidFill>
                  <a:srgbClr val="222222"/>
                </a:solidFill>
                <a:latin typeface="Times New Roman" panose="02020603050405020304" pitchFamily="18" charset="0"/>
              </a:rPr>
              <a:t>User requests follow a Zipf distribution.
Leaving satellites hold the high-value, region-relevant content identified through historical service.</a:t>
            </a:r>
          </a:p>
        </p:txBody>
      </p:sp>
      <p:sp>
        <p:nvSpPr>
          <p:cNvPr id="8" name="Rounded Rectangle 7"/>
          <p:cNvSpPr/>
          <p:nvPr/>
        </p:nvSpPr>
        <p:spPr>
          <a:xfrm>
            <a:off x="6263640" y="2057400"/>
            <a:ext cx="5349240" cy="2377440"/>
          </a:xfrm>
          <a:prstGeom prst="roundRect">
            <a:avLst>
              <a:gd name="adj" fmla="val 15000"/>
            </a:avLst>
          </a:prstGeom>
          <a:solidFill>
            <a:srgbClr val="F3E8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9" name="TextBox 8"/>
          <p:cNvSpPr txBox="1"/>
          <p:nvPr/>
        </p:nvSpPr>
        <p:spPr>
          <a:xfrm>
            <a:off x="6492240" y="2194560"/>
            <a:ext cx="4937760" cy="347788"/>
          </a:xfrm>
          <a:prstGeom prst="rect">
            <a:avLst/>
          </a:prstGeom>
          <a:noFill/>
        </p:spPr>
        <p:txBody>
          <a:bodyPr wrap="square" lIns="45720" tIns="27432" rIns="45720" bIns="27432" anchor="t">
            <a:spAutoFit/>
          </a:bodyPr>
          <a:lstStyle/>
          <a:p>
            <a:pPr algn="l"/>
            <a:r>
              <a:rPr sz="1900" dirty="0">
                <a:solidFill>
                  <a:srgbClr val="591F61"/>
                </a:solidFill>
                <a:latin typeface="Times New Roman" panose="02020603050405020304" pitchFamily="18" charset="0"/>
              </a:rPr>
              <a:t>Regional Relevance Asymmetry</a:t>
            </a:r>
          </a:p>
        </p:txBody>
      </p:sp>
      <p:sp>
        <p:nvSpPr>
          <p:cNvPr id="10" name="TextBox 9"/>
          <p:cNvSpPr txBox="1"/>
          <p:nvPr/>
        </p:nvSpPr>
        <p:spPr>
          <a:xfrm>
            <a:off x="6492240" y="2743200"/>
            <a:ext cx="4937760" cy="917174"/>
          </a:xfrm>
          <a:prstGeom prst="rect">
            <a:avLst/>
          </a:prstGeom>
          <a:noFill/>
        </p:spPr>
        <p:txBody>
          <a:bodyPr wrap="square" lIns="45720" tIns="27432" rIns="45720" bIns="27432" anchor="t">
            <a:spAutoFit/>
          </a:bodyPr>
          <a:lstStyle/>
          <a:p>
            <a:pPr algn="l"/>
            <a:r>
              <a:rPr sz="1400" dirty="0">
                <a:solidFill>
                  <a:srgbClr val="222222"/>
                </a:solidFill>
                <a:latin typeface="Times New Roman" panose="02020603050405020304" pitchFamily="18" charset="0"/>
              </a:rPr>
              <a:t>Entering satellites carry content popular in their previous region.
Their cache is largely irrelevant to the new hotspot — wasted space.</a:t>
            </a:r>
          </a:p>
        </p:txBody>
      </p:sp>
      <p:sp>
        <p:nvSpPr>
          <p:cNvPr id="11" name="Rounded Rectangle 10"/>
          <p:cNvSpPr/>
          <p:nvPr/>
        </p:nvSpPr>
        <p:spPr>
          <a:xfrm>
            <a:off x="731520" y="4983480"/>
            <a:ext cx="10881360" cy="1325880"/>
          </a:xfrm>
          <a:prstGeom prst="roundRect">
            <a:avLst>
              <a:gd name="adj" fmla="val 15000"/>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12" name="TextBox 11"/>
          <p:cNvSpPr txBox="1"/>
          <p:nvPr/>
        </p:nvSpPr>
        <p:spPr>
          <a:xfrm>
            <a:off x="960120" y="5074920"/>
            <a:ext cx="10515600" cy="363176"/>
          </a:xfrm>
          <a:prstGeom prst="rect">
            <a:avLst/>
          </a:prstGeom>
          <a:noFill/>
        </p:spPr>
        <p:txBody>
          <a:bodyPr wrap="square" lIns="45720" tIns="27432" rIns="45720" bIns="27432" anchor="t">
            <a:spAutoFit/>
          </a:bodyPr>
          <a:lstStyle/>
          <a:p>
            <a:pPr algn="l"/>
            <a:r>
              <a:rPr sz="2000" dirty="0">
                <a:solidFill>
                  <a:srgbClr val="FFFFFF"/>
                </a:solidFill>
                <a:latin typeface="Times New Roman" panose="02020603050405020304" pitchFamily="18" charset="0"/>
              </a:rPr>
              <a:t>→ Value-Aware </a:t>
            </a:r>
            <a:r>
              <a:rPr sz="2000" dirty="0" err="1">
                <a:solidFill>
                  <a:srgbClr val="FFFFFF"/>
                </a:solidFill>
                <a:latin typeface="Times New Roman" panose="02020603050405020304" pitchFamily="18" charset="0"/>
              </a:rPr>
              <a:t>Spatio</a:t>
            </a:r>
            <a:r>
              <a:rPr sz="2000" dirty="0">
                <a:solidFill>
                  <a:srgbClr val="FFFFFF"/>
                </a:solidFill>
                <a:latin typeface="Times New Roman" panose="02020603050405020304" pitchFamily="18" charset="0"/>
              </a:rPr>
              <a:t>-Temporal Migration</a:t>
            </a:r>
          </a:p>
        </p:txBody>
      </p:sp>
      <p:sp>
        <p:nvSpPr>
          <p:cNvPr id="13" name="TextBox 12"/>
          <p:cNvSpPr txBox="1"/>
          <p:nvPr/>
        </p:nvSpPr>
        <p:spPr>
          <a:xfrm>
            <a:off x="960120" y="5623560"/>
            <a:ext cx="10515600" cy="270843"/>
          </a:xfrm>
          <a:prstGeom prst="rect">
            <a:avLst/>
          </a:prstGeom>
          <a:noFill/>
        </p:spPr>
        <p:txBody>
          <a:bodyPr wrap="square" lIns="45720" tIns="27432" rIns="45720" bIns="27432" anchor="t">
            <a:spAutoFit/>
          </a:bodyPr>
          <a:lstStyle/>
          <a:p>
            <a:pPr algn="l"/>
            <a:r>
              <a:rPr sz="1400" dirty="0">
                <a:solidFill>
                  <a:srgbClr val="EEDDF1"/>
                </a:solidFill>
                <a:latin typeface="Times New Roman" panose="02020603050405020304" pitchFamily="18" charset="0"/>
              </a:rPr>
              <a:t>Push high-value content from leaving sats to suitable entering sats during the handover window.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3" name="TextBox 2"/>
          <p:cNvSpPr txBox="1"/>
          <p:nvPr/>
        </p:nvSpPr>
        <p:spPr>
          <a:xfrm>
            <a:off x="457200" y="1280160"/>
            <a:ext cx="5029200" cy="5903154"/>
          </a:xfrm>
          <a:prstGeom prst="rect">
            <a:avLst/>
          </a:prstGeom>
          <a:noFill/>
        </p:spPr>
        <p:txBody>
          <a:bodyPr wrap="square" lIns="45720" tIns="27432" rIns="45720" bIns="27432" anchor="t">
            <a:spAutoFit/>
          </a:bodyPr>
          <a:lstStyle/>
          <a:p>
            <a:pPr algn="l"/>
            <a:r>
              <a:rPr sz="38000" dirty="0">
                <a:solidFill>
                  <a:srgbClr val="733F7C"/>
                </a:solidFill>
                <a:latin typeface="Times New Roman" panose="02020603050405020304" pitchFamily="18" charset="0"/>
              </a:rPr>
              <a:t>02</a:t>
            </a:r>
          </a:p>
        </p:txBody>
      </p:sp>
      <p:sp>
        <p:nvSpPr>
          <p:cNvPr id="4" name="TextBox 3"/>
          <p:cNvSpPr txBox="1"/>
          <p:nvPr/>
        </p:nvSpPr>
        <p:spPr>
          <a:xfrm>
            <a:off x="5486400" y="2103120"/>
            <a:ext cx="6400800" cy="914400"/>
          </a:xfrm>
          <a:prstGeom prst="rect">
            <a:avLst/>
          </a:prstGeom>
          <a:noFill/>
        </p:spPr>
        <p:txBody>
          <a:bodyPr wrap="square" lIns="45720" tIns="27432" rIns="45720" bIns="27432" anchor="t">
            <a:spAutoFit/>
          </a:bodyPr>
          <a:lstStyle/>
          <a:p>
            <a:pPr algn="l"/>
            <a:r>
              <a:rPr sz="5400" dirty="0">
                <a:solidFill>
                  <a:srgbClr val="FFFFFF"/>
                </a:solidFill>
                <a:latin typeface="Times New Roman" panose="02020603050405020304" pitchFamily="18" charset="0"/>
              </a:rPr>
              <a:t>Design of SCOPE</a:t>
            </a:r>
          </a:p>
        </p:txBody>
      </p:sp>
      <p:sp>
        <p:nvSpPr>
          <p:cNvPr id="5" name="TextBox 4"/>
          <p:cNvSpPr txBox="1"/>
          <p:nvPr/>
        </p:nvSpPr>
        <p:spPr>
          <a:xfrm>
            <a:off x="5486400" y="3108960"/>
            <a:ext cx="6400800" cy="393954"/>
          </a:xfrm>
          <a:prstGeom prst="rect">
            <a:avLst/>
          </a:prstGeom>
          <a:noFill/>
        </p:spPr>
        <p:txBody>
          <a:bodyPr wrap="square" lIns="45720" tIns="27432" rIns="45720" bIns="27432" anchor="t">
            <a:spAutoFit/>
          </a:bodyPr>
          <a:lstStyle/>
          <a:p>
            <a:pPr algn="l"/>
            <a:r>
              <a:rPr sz="2200" dirty="0">
                <a:solidFill>
                  <a:srgbClr val="E0CBE6"/>
                </a:solidFill>
                <a:latin typeface="Times New Roman" panose="02020603050405020304" pitchFamily="18" charset="0"/>
              </a:rPr>
              <a:t>Spatially Coordinated, Temporally Predictive</a:t>
            </a:r>
          </a:p>
        </p:txBody>
      </p:sp>
      <p:sp>
        <p:nvSpPr>
          <p:cNvPr id="6" name="TextBox 5"/>
          <p:cNvSpPr txBox="1"/>
          <p:nvPr/>
        </p:nvSpPr>
        <p:spPr>
          <a:xfrm>
            <a:off x="5486400" y="3931920"/>
            <a:ext cx="6400800" cy="301621"/>
          </a:xfrm>
          <a:prstGeom prst="rect">
            <a:avLst/>
          </a:prstGeom>
          <a:noFill/>
        </p:spPr>
        <p:txBody>
          <a:bodyPr wrap="square" lIns="45720" tIns="27432" rIns="45720" bIns="27432" anchor="t">
            <a:spAutoFit/>
          </a:bodyPr>
          <a:lstStyle/>
          <a:p>
            <a:pPr algn="l"/>
            <a:r>
              <a:rPr sz="1600" dirty="0">
                <a:solidFill>
                  <a:srgbClr val="FFFFFF"/>
                </a:solidFill>
                <a:latin typeface="Times New Roman" panose="02020603050405020304" pitchFamily="18" charset="0"/>
              </a:rPr>
              <a:t>●   Architecture &amp; Two Coordination Dimensions</a:t>
            </a:r>
          </a:p>
        </p:txBody>
      </p:sp>
      <p:sp>
        <p:nvSpPr>
          <p:cNvPr id="7" name="TextBox 6"/>
          <p:cNvSpPr txBox="1"/>
          <p:nvPr/>
        </p:nvSpPr>
        <p:spPr>
          <a:xfrm>
            <a:off x="5486400" y="4343400"/>
            <a:ext cx="6400800" cy="301621"/>
          </a:xfrm>
          <a:prstGeom prst="rect">
            <a:avLst/>
          </a:prstGeom>
          <a:noFill/>
        </p:spPr>
        <p:txBody>
          <a:bodyPr wrap="square" lIns="45720" tIns="27432" rIns="45720" bIns="27432" anchor="t">
            <a:spAutoFit/>
          </a:bodyPr>
          <a:lstStyle/>
          <a:p>
            <a:pPr algn="l"/>
            <a:r>
              <a:rPr sz="1600" dirty="0">
                <a:solidFill>
                  <a:srgbClr val="FFFFFF"/>
                </a:solidFill>
                <a:latin typeface="Times New Roman" panose="02020603050405020304" pitchFamily="18" charset="0"/>
              </a:rPr>
              <a:t>●   Spatial: Latency-Constrained Cliques</a:t>
            </a:r>
          </a:p>
        </p:txBody>
      </p:sp>
      <p:sp>
        <p:nvSpPr>
          <p:cNvPr id="8" name="TextBox 7"/>
          <p:cNvSpPr txBox="1"/>
          <p:nvPr/>
        </p:nvSpPr>
        <p:spPr>
          <a:xfrm>
            <a:off x="5486400" y="4754880"/>
            <a:ext cx="6400800" cy="301621"/>
          </a:xfrm>
          <a:prstGeom prst="rect">
            <a:avLst/>
          </a:prstGeom>
          <a:noFill/>
        </p:spPr>
        <p:txBody>
          <a:bodyPr wrap="square" lIns="45720" tIns="27432" rIns="45720" bIns="27432" anchor="t">
            <a:spAutoFit/>
          </a:bodyPr>
          <a:lstStyle/>
          <a:p>
            <a:pPr algn="l"/>
            <a:r>
              <a:rPr sz="1600" dirty="0">
                <a:solidFill>
                  <a:srgbClr val="FFFFFF"/>
                </a:solidFill>
                <a:latin typeface="Times New Roman" panose="02020603050405020304" pitchFamily="18" charset="0"/>
              </a:rPr>
              <a:t>●   Temporal: Value-Aware Migration</a:t>
            </a:r>
          </a:p>
        </p:txBody>
      </p:sp>
      <p:sp>
        <p:nvSpPr>
          <p:cNvPr id="9" name="TextBox 8"/>
          <p:cNvSpPr txBox="1"/>
          <p:nvPr/>
        </p:nvSpPr>
        <p:spPr>
          <a:xfrm>
            <a:off x="5486400" y="5166360"/>
            <a:ext cx="6400800" cy="301621"/>
          </a:xfrm>
          <a:prstGeom prst="rect">
            <a:avLst/>
          </a:prstGeom>
          <a:noFill/>
        </p:spPr>
        <p:txBody>
          <a:bodyPr wrap="square" lIns="45720" tIns="27432" rIns="45720" bIns="27432" anchor="t">
            <a:spAutoFit/>
          </a:bodyPr>
          <a:lstStyle/>
          <a:p>
            <a:pPr algn="l"/>
            <a:r>
              <a:rPr sz="1600" dirty="0">
                <a:solidFill>
                  <a:srgbClr val="FFFFFF"/>
                </a:solidFill>
                <a:latin typeface="Times New Roman" panose="02020603050405020304" pitchFamily="18" charset="0"/>
              </a:rPr>
              <a:t>●   Three-Phase Content Retrieval Workflow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0" y="914400"/>
            <a:ext cx="12191695" cy="11887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2" name="Rectangle 1"/>
          <p:cNvSpPr/>
          <p:nvPr/>
        </p:nvSpPr>
        <p:spPr>
          <a:xfrm>
            <a:off x="0" y="0"/>
            <a:ext cx="12191695" cy="914400"/>
          </a:xfrm>
          <a:prstGeom prst="rect">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3" name="TextBox 2"/>
          <p:cNvSpPr txBox="1"/>
          <p:nvPr/>
        </p:nvSpPr>
        <p:spPr>
          <a:xfrm>
            <a:off x="411480" y="76897"/>
            <a:ext cx="10058400" cy="486287"/>
          </a:xfrm>
          <a:prstGeom prst="rect">
            <a:avLst/>
          </a:prstGeom>
          <a:noFill/>
        </p:spPr>
        <p:txBody>
          <a:bodyPr wrap="square" lIns="45720" tIns="27432" rIns="45720" bIns="27432" anchor="ctr">
            <a:spAutoFit/>
          </a:bodyPr>
          <a:lstStyle/>
          <a:p>
            <a:pPr algn="l"/>
            <a:r>
              <a:rPr sz="2800" dirty="0">
                <a:solidFill>
                  <a:srgbClr val="FFFFFF"/>
                </a:solidFill>
                <a:latin typeface="Times New Roman" panose="02020603050405020304" pitchFamily="18" charset="0"/>
              </a:rPr>
              <a:t>System Architecture</a:t>
            </a:r>
          </a:p>
        </p:txBody>
      </p:sp>
      <p:sp>
        <p:nvSpPr>
          <p:cNvPr id="4" name="TextBox 3"/>
          <p:cNvSpPr txBox="1"/>
          <p:nvPr/>
        </p:nvSpPr>
        <p:spPr>
          <a:xfrm>
            <a:off x="411480" y="566928"/>
            <a:ext cx="10058400" cy="270843"/>
          </a:xfrm>
          <a:prstGeom prst="rect">
            <a:avLst/>
          </a:prstGeom>
          <a:noFill/>
        </p:spPr>
        <p:txBody>
          <a:bodyPr wrap="square" lIns="45720" tIns="27432" rIns="45720" bIns="27432" anchor="t">
            <a:spAutoFit/>
          </a:bodyPr>
          <a:lstStyle/>
          <a:p>
            <a:pPr algn="l"/>
            <a:r>
              <a:rPr sz="1400" dirty="0">
                <a:solidFill>
                  <a:srgbClr val="FFFFFF"/>
                </a:solidFill>
                <a:latin typeface="Times New Roman" panose="02020603050405020304" pitchFamily="18" charset="0"/>
              </a:rPr>
              <a:t>Two control planes orchestrate the entire constellation cache</a:t>
            </a:r>
          </a:p>
        </p:txBody>
      </p:sp>
      <p:sp>
        <p:nvSpPr>
          <p:cNvPr id="5" name="TextBox 4"/>
          <p:cNvSpPr txBox="1"/>
          <p:nvPr/>
        </p:nvSpPr>
        <p:spPr>
          <a:xfrm>
            <a:off x="10424160" y="326351"/>
            <a:ext cx="1554480" cy="270843"/>
          </a:xfrm>
          <a:prstGeom prst="rect">
            <a:avLst/>
          </a:prstGeom>
          <a:noFill/>
        </p:spPr>
        <p:txBody>
          <a:bodyPr wrap="square" lIns="45720" tIns="27432" rIns="45720" bIns="27432" anchor="ctr">
            <a:spAutoFit/>
          </a:bodyPr>
          <a:lstStyle/>
          <a:p>
            <a:pPr algn="r"/>
            <a:r>
              <a:rPr sz="1400" dirty="0">
                <a:solidFill>
                  <a:srgbClr val="FFFFFF"/>
                </a:solidFill>
                <a:latin typeface="Times New Roman" panose="02020603050405020304" pitchFamily="18" charset="0"/>
              </a:rPr>
              <a:t>Tsinghua Univ.</a:t>
            </a:r>
          </a:p>
        </p:txBody>
      </p:sp>
      <p:sp>
        <p:nvSpPr>
          <p:cNvPr id="9" name="TextBox 8"/>
          <p:cNvSpPr txBox="1"/>
          <p:nvPr/>
        </p:nvSpPr>
        <p:spPr>
          <a:xfrm>
            <a:off x="411480" y="5614547"/>
            <a:ext cx="6949440" cy="363176"/>
          </a:xfrm>
          <a:prstGeom prst="rect">
            <a:avLst/>
          </a:prstGeom>
          <a:noFill/>
        </p:spPr>
        <p:txBody>
          <a:bodyPr wrap="square" lIns="45720" tIns="27432" rIns="45720" bIns="27432" anchor="t">
            <a:spAutoFit/>
          </a:bodyPr>
          <a:lstStyle/>
          <a:p>
            <a:pPr algn="ctr"/>
            <a:r>
              <a:rPr sz="2000" b="0" i="0" dirty="0">
                <a:solidFill>
                  <a:srgbClr val="555555"/>
                </a:solidFill>
                <a:latin typeface="Times New Roman" panose="02020603050405020304" pitchFamily="18" charset="0"/>
                <a:cs typeface="Times New Roman" panose="02020603050405020304" pitchFamily="18" charset="0"/>
              </a:rPr>
              <a:t>Fig. 5: Overall architecture of SCOPE</a:t>
            </a:r>
          </a:p>
        </p:txBody>
      </p:sp>
      <p:sp>
        <p:nvSpPr>
          <p:cNvPr id="10" name="Rounded Rectangle 9"/>
          <p:cNvSpPr/>
          <p:nvPr/>
        </p:nvSpPr>
        <p:spPr>
          <a:xfrm>
            <a:off x="7680960" y="1188720"/>
            <a:ext cx="4160520" cy="1417320"/>
          </a:xfrm>
          <a:prstGeom prst="roundRect">
            <a:avLst>
              <a:gd name="adj" fmla="val 8000"/>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11" name="TextBox 10"/>
          <p:cNvSpPr txBox="1"/>
          <p:nvPr/>
        </p:nvSpPr>
        <p:spPr>
          <a:xfrm>
            <a:off x="7845552" y="1280160"/>
            <a:ext cx="3831335" cy="332399"/>
          </a:xfrm>
          <a:prstGeom prst="rect">
            <a:avLst/>
          </a:prstGeom>
          <a:noFill/>
        </p:spPr>
        <p:txBody>
          <a:bodyPr wrap="square" lIns="45720" tIns="27432" rIns="45720" bIns="27432" anchor="t">
            <a:spAutoFit/>
          </a:bodyPr>
          <a:lstStyle/>
          <a:p>
            <a:pPr algn="l"/>
            <a:r>
              <a:rPr dirty="0">
                <a:solidFill>
                  <a:srgbClr val="FFFFFF"/>
                </a:solidFill>
                <a:latin typeface="Times New Roman" panose="02020603050405020304" pitchFamily="18" charset="0"/>
              </a:rPr>
              <a:t>① Member Management</a:t>
            </a:r>
          </a:p>
        </p:txBody>
      </p:sp>
      <p:sp>
        <p:nvSpPr>
          <p:cNvPr id="12" name="TextBox 11"/>
          <p:cNvSpPr txBox="1"/>
          <p:nvPr/>
        </p:nvSpPr>
        <p:spPr>
          <a:xfrm>
            <a:off x="7845552" y="1691640"/>
            <a:ext cx="3831335" cy="917174"/>
          </a:xfrm>
          <a:prstGeom prst="rect">
            <a:avLst/>
          </a:prstGeom>
          <a:noFill/>
        </p:spPr>
        <p:txBody>
          <a:bodyPr wrap="square" lIns="45720" tIns="27432" rIns="45720" bIns="27432" anchor="t">
            <a:spAutoFit/>
          </a:bodyPr>
          <a:lstStyle/>
          <a:p>
            <a:pPr algn="l"/>
            <a:r>
              <a:rPr sz="1400" dirty="0">
                <a:solidFill>
                  <a:srgbClr val="FFFFFF"/>
                </a:solidFill>
                <a:latin typeface="Times New Roman" panose="02020603050405020304" pitchFamily="18" charset="0"/>
              </a:rPr>
              <a:t>• Forms cache groups respecting</a:t>
            </a:r>
          </a:p>
          <a:p>
            <a:pPr algn="l"/>
            <a:r>
              <a:rPr sz="1400" dirty="0">
                <a:solidFill>
                  <a:srgbClr val="FFFFFF"/>
                </a:solidFill>
                <a:latin typeface="Times New Roman" panose="02020603050405020304" pitchFamily="18" charset="0"/>
              </a:rPr>
              <a:t>   latency &amp; coverage constraints</a:t>
            </a:r>
          </a:p>
          <a:p>
            <a:pPr algn="l"/>
            <a:r>
              <a:rPr sz="1400" dirty="0">
                <a:solidFill>
                  <a:srgbClr val="FFFFFF"/>
                </a:solidFill>
                <a:latin typeface="Times New Roman" panose="02020603050405020304" pitchFamily="18" charset="0"/>
              </a:rPr>
              <a:t>• Decides cache transfer between</a:t>
            </a:r>
          </a:p>
          <a:p>
            <a:pPr algn="l"/>
            <a:r>
              <a:rPr sz="1400" dirty="0">
                <a:solidFill>
                  <a:srgbClr val="FFFFFF"/>
                </a:solidFill>
                <a:latin typeface="Times New Roman" panose="02020603050405020304" pitchFamily="18" charset="0"/>
              </a:rPr>
              <a:t>   leaving and entering satellites</a:t>
            </a:r>
          </a:p>
        </p:txBody>
      </p:sp>
      <p:sp>
        <p:nvSpPr>
          <p:cNvPr id="13" name="Rounded Rectangle 12"/>
          <p:cNvSpPr/>
          <p:nvPr/>
        </p:nvSpPr>
        <p:spPr>
          <a:xfrm>
            <a:off x="7680960" y="2788920"/>
            <a:ext cx="4160520" cy="1417320"/>
          </a:xfrm>
          <a:prstGeom prst="roundRect">
            <a:avLst>
              <a:gd name="adj" fmla="val 8000"/>
            </a:avLst>
          </a:prstGeom>
          <a:solidFill>
            <a:srgbClr val="C84B3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14" name="TextBox 13"/>
          <p:cNvSpPr txBox="1"/>
          <p:nvPr/>
        </p:nvSpPr>
        <p:spPr>
          <a:xfrm>
            <a:off x="7845552" y="2880360"/>
            <a:ext cx="3831335" cy="332399"/>
          </a:xfrm>
          <a:prstGeom prst="rect">
            <a:avLst/>
          </a:prstGeom>
          <a:noFill/>
        </p:spPr>
        <p:txBody>
          <a:bodyPr wrap="square" lIns="45720" tIns="27432" rIns="45720" bIns="27432" anchor="t">
            <a:spAutoFit/>
          </a:bodyPr>
          <a:lstStyle/>
          <a:p>
            <a:pPr algn="l"/>
            <a:r>
              <a:rPr dirty="0">
                <a:solidFill>
                  <a:srgbClr val="FFFFFF"/>
                </a:solidFill>
                <a:latin typeface="Times New Roman" panose="02020603050405020304" pitchFamily="18" charset="0"/>
              </a:rPr>
              <a:t>② Cache Management</a:t>
            </a:r>
          </a:p>
        </p:txBody>
      </p:sp>
      <p:sp>
        <p:nvSpPr>
          <p:cNvPr id="15" name="TextBox 14"/>
          <p:cNvSpPr txBox="1"/>
          <p:nvPr/>
        </p:nvSpPr>
        <p:spPr>
          <a:xfrm>
            <a:off x="7845552" y="3291840"/>
            <a:ext cx="3831335" cy="917174"/>
          </a:xfrm>
          <a:prstGeom prst="rect">
            <a:avLst/>
          </a:prstGeom>
          <a:noFill/>
        </p:spPr>
        <p:txBody>
          <a:bodyPr wrap="square" lIns="45720" tIns="27432" rIns="45720" bIns="27432" anchor="t">
            <a:spAutoFit/>
          </a:bodyPr>
          <a:lstStyle/>
          <a:p>
            <a:pPr algn="l"/>
            <a:r>
              <a:rPr sz="1400" dirty="0">
                <a:solidFill>
                  <a:srgbClr val="FFFFFF"/>
                </a:solidFill>
                <a:latin typeface="Times New Roman" panose="02020603050405020304" pitchFamily="18" charset="0"/>
              </a:rPr>
              <a:t>• Handles content queries inside</a:t>
            </a:r>
          </a:p>
          <a:p>
            <a:pPr algn="l"/>
            <a:r>
              <a:rPr sz="1400" dirty="0">
                <a:solidFill>
                  <a:srgbClr val="FFFFFF"/>
                </a:solidFill>
                <a:latin typeface="Times New Roman" panose="02020603050405020304" pitchFamily="18" charset="0"/>
              </a:rPr>
              <a:t>   the satellite's local cache</a:t>
            </a:r>
          </a:p>
          <a:p>
            <a:pPr algn="l"/>
            <a:r>
              <a:rPr sz="1400" dirty="0">
                <a:solidFill>
                  <a:srgbClr val="FFFFFF"/>
                </a:solidFill>
                <a:latin typeface="Times New Roman" panose="02020603050405020304" pitchFamily="18" charset="0"/>
              </a:rPr>
              <a:t>• Executes value-aware cache</a:t>
            </a:r>
          </a:p>
          <a:p>
            <a:pPr algn="l"/>
            <a:r>
              <a:rPr sz="1400" dirty="0">
                <a:solidFill>
                  <a:srgbClr val="FFFFFF"/>
                </a:solidFill>
                <a:latin typeface="Times New Roman" panose="02020603050405020304" pitchFamily="18" charset="0"/>
              </a:rPr>
              <a:t>   transfer during handover</a:t>
            </a:r>
          </a:p>
        </p:txBody>
      </p:sp>
      <p:sp>
        <p:nvSpPr>
          <p:cNvPr id="16" name="Rounded Rectangle 15"/>
          <p:cNvSpPr/>
          <p:nvPr/>
        </p:nvSpPr>
        <p:spPr>
          <a:xfrm>
            <a:off x="7680960" y="4389120"/>
            <a:ext cx="4160520" cy="1508760"/>
          </a:xfrm>
          <a:prstGeom prst="roundRect">
            <a:avLst>
              <a:gd name="adj" fmla="val 8000"/>
            </a:avLst>
          </a:prstGeom>
          <a:solidFill>
            <a:srgbClr val="8B5C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17" name="TextBox 16"/>
          <p:cNvSpPr txBox="1"/>
          <p:nvPr/>
        </p:nvSpPr>
        <p:spPr>
          <a:xfrm>
            <a:off x="7845552" y="4480560"/>
            <a:ext cx="3831335" cy="332399"/>
          </a:xfrm>
          <a:prstGeom prst="rect">
            <a:avLst/>
          </a:prstGeom>
          <a:noFill/>
        </p:spPr>
        <p:txBody>
          <a:bodyPr wrap="square" lIns="45720" tIns="27432" rIns="45720" bIns="27432" anchor="t">
            <a:spAutoFit/>
          </a:bodyPr>
          <a:lstStyle/>
          <a:p>
            <a:pPr algn="l"/>
            <a:r>
              <a:rPr dirty="0">
                <a:solidFill>
                  <a:srgbClr val="FFFFFF"/>
                </a:solidFill>
                <a:latin typeface="Times New Roman" panose="02020603050405020304" pitchFamily="18" charset="0"/>
              </a:rPr>
              <a:t>③ Retrieval Workflow</a:t>
            </a:r>
          </a:p>
        </p:txBody>
      </p:sp>
      <p:sp>
        <p:nvSpPr>
          <p:cNvPr id="18" name="TextBox 17"/>
          <p:cNvSpPr txBox="1"/>
          <p:nvPr/>
        </p:nvSpPr>
        <p:spPr>
          <a:xfrm>
            <a:off x="7845552" y="4892040"/>
            <a:ext cx="3831335" cy="917174"/>
          </a:xfrm>
          <a:prstGeom prst="rect">
            <a:avLst/>
          </a:prstGeom>
          <a:noFill/>
        </p:spPr>
        <p:txBody>
          <a:bodyPr wrap="square" lIns="45720" tIns="27432" rIns="45720" bIns="27432" anchor="t">
            <a:spAutoFit/>
          </a:bodyPr>
          <a:lstStyle/>
          <a:p>
            <a:pPr algn="l"/>
            <a:r>
              <a:rPr sz="1400" dirty="0">
                <a:solidFill>
                  <a:srgbClr val="FFFFFF"/>
                </a:solidFill>
                <a:latin typeface="Times New Roman" panose="02020603050405020304" pitchFamily="18" charset="0"/>
              </a:rPr>
              <a:t>1. Local cache hit</a:t>
            </a:r>
          </a:p>
          <a:p>
            <a:pPr algn="l"/>
            <a:r>
              <a:rPr sz="1400" dirty="0">
                <a:solidFill>
                  <a:srgbClr val="FFFFFF"/>
                </a:solidFill>
                <a:latin typeface="Times New Roman" panose="02020603050405020304" pitchFamily="18" charset="0"/>
              </a:rPr>
              <a:t>2. Cooperative inter-satellite hit</a:t>
            </a:r>
          </a:p>
          <a:p>
            <a:pPr algn="l"/>
            <a:r>
              <a:rPr sz="1400" dirty="0">
                <a:solidFill>
                  <a:srgbClr val="FFFFFF"/>
                </a:solidFill>
                <a:latin typeface="Times New Roman" panose="02020603050405020304" pitchFamily="18" charset="0"/>
              </a:rPr>
              <a:t>3. Fall-back via ground station</a:t>
            </a:r>
          </a:p>
          <a:p>
            <a:pPr algn="l"/>
            <a:r>
              <a:rPr sz="1400" dirty="0">
                <a:solidFill>
                  <a:srgbClr val="FFFFFF"/>
                </a:solidFill>
                <a:latin typeface="Times New Roman" panose="02020603050405020304" pitchFamily="18" charset="0"/>
              </a:rPr>
              <a:t>    → CDN through terrestrial Internet</a:t>
            </a:r>
          </a:p>
        </p:txBody>
      </p:sp>
      <p:sp>
        <p:nvSpPr>
          <p:cNvPr id="19" name="Rounded Rectangle 18"/>
          <p:cNvSpPr/>
          <p:nvPr/>
        </p:nvSpPr>
        <p:spPr>
          <a:xfrm>
            <a:off x="7680960" y="5989320"/>
            <a:ext cx="4160520" cy="411480"/>
          </a:xfrm>
          <a:prstGeom prst="roundRect">
            <a:avLst>
              <a:gd name="adj" fmla="val 30000"/>
            </a:avLst>
          </a:prstGeom>
          <a:solidFill>
            <a:srgbClr val="E9DD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22" name="Rectangle 21"/>
          <p:cNvSpPr/>
          <p:nvPr/>
        </p:nvSpPr>
        <p:spPr>
          <a:xfrm>
            <a:off x="1783080" y="4617720"/>
            <a:ext cx="1691640" cy="29260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pic>
        <p:nvPicPr>
          <p:cNvPr id="23" name="Picture 22" descr="fig5_clean.png"/>
          <p:cNvPicPr>
            <a:picLocks noChangeAspect="1"/>
          </p:cNvPicPr>
          <p:nvPr/>
        </p:nvPicPr>
        <p:blipFill>
          <a:blip r:embed="rId3"/>
          <a:stretch>
            <a:fillRect/>
          </a:stretch>
        </p:blipFill>
        <p:spPr>
          <a:xfrm>
            <a:off x="350520" y="1298607"/>
            <a:ext cx="6949440" cy="4120439"/>
          </a:xfrm>
          <a:prstGeom prst="rect">
            <a:avLst/>
          </a:prstGeom>
        </p:spPr>
      </p:pic>
      <p:sp>
        <p:nvSpPr>
          <p:cNvPr id="24" name="Rounded Rectangle 23"/>
          <p:cNvSpPr/>
          <p:nvPr/>
        </p:nvSpPr>
        <p:spPr>
          <a:xfrm>
            <a:off x="411480" y="5980000"/>
            <a:ext cx="11369040" cy="700000"/>
          </a:xfrm>
          <a:prstGeom prst="roundRect">
            <a:avLst/>
          </a:prstGeom>
          <a:solidFill>
            <a:srgbClr val="F6EE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25" name="Rounded Rectangle 24"/>
          <p:cNvSpPr/>
          <p:nvPr/>
        </p:nvSpPr>
        <p:spPr>
          <a:xfrm>
            <a:off x="411480" y="5989320"/>
            <a:ext cx="11338560" cy="685800"/>
          </a:xfrm>
          <a:prstGeom prst="roundRect">
            <a:avLst/>
          </a:prstGeom>
          <a:solidFill>
            <a:srgbClr val="F6EE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Times New Roman" panose="02020603050405020304" pitchFamily="18" charset="0"/>
            </a:endParaRPr>
          </a:p>
        </p:txBody>
      </p:sp>
      <p:sp>
        <p:nvSpPr>
          <p:cNvPr id="26" name="TextBox 25"/>
          <p:cNvSpPr txBox="1"/>
          <p:nvPr/>
        </p:nvSpPr>
        <p:spPr>
          <a:xfrm>
            <a:off x="548640" y="6053328"/>
            <a:ext cx="2651760" cy="558804"/>
          </a:xfrm>
          <a:prstGeom prst="rect">
            <a:avLst/>
          </a:prstGeom>
          <a:noFill/>
        </p:spPr>
        <p:txBody>
          <a:bodyPr wrap="square" lIns="50000" tIns="20000">
            <a:spAutoFit/>
          </a:bodyPr>
          <a:lstStyle/>
          <a:p>
            <a:r>
              <a:rPr sz="1600" dirty="0">
                <a:solidFill>
                  <a:srgbClr val="591F61"/>
                </a:solidFill>
                <a:latin typeface="Times New Roman" panose="02020603050405020304" pitchFamily="18" charset="0"/>
              </a:rPr>
              <a:t>Two coordination dimensions →</a:t>
            </a:r>
          </a:p>
        </p:txBody>
      </p:sp>
      <p:sp>
        <p:nvSpPr>
          <p:cNvPr id="27" name="TextBox 26"/>
          <p:cNvSpPr txBox="1"/>
          <p:nvPr/>
        </p:nvSpPr>
        <p:spPr>
          <a:xfrm>
            <a:off x="3246120" y="6053328"/>
            <a:ext cx="3931920" cy="481860"/>
          </a:xfrm>
          <a:prstGeom prst="rect">
            <a:avLst/>
          </a:prstGeom>
          <a:noFill/>
        </p:spPr>
        <p:txBody>
          <a:bodyPr wrap="square" lIns="50000" tIns="20000">
            <a:spAutoFit/>
          </a:bodyPr>
          <a:lstStyle/>
          <a:p>
            <a:r>
              <a:rPr sz="1600" dirty="0">
                <a:solidFill>
                  <a:srgbClr val="591F61"/>
                </a:solidFill>
                <a:latin typeface="Times New Roman" panose="02020603050405020304" pitchFamily="18" charset="0"/>
              </a:rPr>
              <a:t>Spatial</a:t>
            </a:r>
          </a:p>
          <a:p>
            <a:r>
              <a:rPr sz="1100" dirty="0">
                <a:solidFill>
                  <a:srgbClr val="1A1A1A"/>
                </a:solidFill>
                <a:latin typeface="Times New Roman" panose="02020603050405020304" pitchFamily="18" charset="0"/>
              </a:rPr>
              <a:t>Latency-constrained groups across nearby satellites</a:t>
            </a:r>
          </a:p>
        </p:txBody>
      </p:sp>
      <p:sp>
        <p:nvSpPr>
          <p:cNvPr id="28" name="TextBox 27"/>
          <p:cNvSpPr txBox="1"/>
          <p:nvPr/>
        </p:nvSpPr>
        <p:spPr>
          <a:xfrm>
            <a:off x="7315200" y="6053328"/>
            <a:ext cx="4389120" cy="481860"/>
          </a:xfrm>
          <a:prstGeom prst="rect">
            <a:avLst/>
          </a:prstGeom>
          <a:noFill/>
        </p:spPr>
        <p:txBody>
          <a:bodyPr wrap="square" lIns="50000" tIns="20000">
            <a:spAutoFit/>
          </a:bodyPr>
          <a:lstStyle/>
          <a:p>
            <a:r>
              <a:rPr sz="1600" dirty="0">
                <a:solidFill>
                  <a:srgbClr val="591F61"/>
                </a:solidFill>
                <a:latin typeface="Times New Roman" panose="02020603050405020304" pitchFamily="18" charset="0"/>
              </a:rPr>
              <a:t>Temporal</a:t>
            </a:r>
          </a:p>
          <a:p>
            <a:r>
              <a:rPr sz="1100" dirty="0">
                <a:solidFill>
                  <a:srgbClr val="1A1A1A"/>
                </a:solidFill>
                <a:latin typeface="Times New Roman" panose="02020603050405020304" pitchFamily="18" charset="0"/>
              </a:rPr>
              <a:t>Predictive migration during handover windows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p:cNvSpPr/>
          <p:nvPr/>
        </p:nvSpPr>
        <p:spPr>
          <a:xfrm>
            <a:off x="0" y="914400"/>
            <a:ext cx="12191695" cy="11887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2" name="Rectangle 1"/>
          <p:cNvSpPr/>
          <p:nvPr/>
        </p:nvSpPr>
        <p:spPr>
          <a:xfrm>
            <a:off x="0" y="0"/>
            <a:ext cx="12191695" cy="914400"/>
          </a:xfrm>
          <a:prstGeom prst="rect">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3" name="TextBox 2"/>
          <p:cNvSpPr txBox="1"/>
          <p:nvPr/>
        </p:nvSpPr>
        <p:spPr>
          <a:xfrm>
            <a:off x="388620" y="119503"/>
            <a:ext cx="10058400" cy="486287"/>
          </a:xfrm>
          <a:prstGeom prst="rect">
            <a:avLst/>
          </a:prstGeom>
          <a:noFill/>
        </p:spPr>
        <p:txBody>
          <a:bodyPr wrap="square" lIns="45720" tIns="27432" rIns="45720" bIns="27432" anchor="ctr">
            <a:spAutoFit/>
          </a:bodyPr>
          <a:lstStyle/>
          <a:p>
            <a:pPr algn="l"/>
            <a:r>
              <a:rPr sz="2800" dirty="0">
                <a:solidFill>
                  <a:srgbClr val="FFFFFF"/>
                </a:solidFill>
                <a:latin typeface="Times New Roman" panose="02020603050405020304" pitchFamily="18" charset="0"/>
              </a:rPr>
              <a:t>Spatial · Latency-Constrained Clique Search</a:t>
            </a:r>
          </a:p>
        </p:txBody>
      </p:sp>
      <p:sp>
        <p:nvSpPr>
          <p:cNvPr id="4" name="TextBox 3"/>
          <p:cNvSpPr txBox="1"/>
          <p:nvPr/>
        </p:nvSpPr>
        <p:spPr>
          <a:xfrm>
            <a:off x="411480" y="566928"/>
            <a:ext cx="10058400" cy="240066"/>
          </a:xfrm>
          <a:prstGeom prst="rect">
            <a:avLst/>
          </a:prstGeom>
          <a:noFill/>
        </p:spPr>
        <p:txBody>
          <a:bodyPr wrap="square" lIns="45720" tIns="27432" rIns="45720" bIns="27432" anchor="t">
            <a:spAutoFit/>
          </a:bodyPr>
          <a:lstStyle/>
          <a:p>
            <a:pPr algn="l"/>
            <a:r>
              <a:rPr sz="1200" dirty="0">
                <a:solidFill>
                  <a:srgbClr val="E0CBE6"/>
                </a:solidFill>
                <a:latin typeface="Times New Roman" panose="02020603050405020304" pitchFamily="18" charset="0"/>
              </a:rPr>
              <a:t>Step 1 — Find the largest groups whose pair-wise ISL latency ≤ </a:t>
            </a:r>
            <a:r>
              <a:rPr sz="1200" dirty="0" err="1">
                <a:solidFill>
                  <a:srgbClr val="E0CBE6"/>
                </a:solidFill>
                <a:latin typeface="Times New Roman" panose="02020603050405020304" pitchFamily="18" charset="0"/>
              </a:rPr>
              <a:t>τ</a:t>
            </a:r>
            <a:endParaRPr sz="1200" dirty="0">
              <a:solidFill>
                <a:srgbClr val="E0CBE6"/>
              </a:solidFill>
              <a:latin typeface="Times New Roman" panose="02020603050405020304" pitchFamily="18" charset="0"/>
            </a:endParaRPr>
          </a:p>
        </p:txBody>
      </p:sp>
      <p:sp>
        <p:nvSpPr>
          <p:cNvPr id="5" name="TextBox 4"/>
          <p:cNvSpPr txBox="1"/>
          <p:nvPr/>
        </p:nvSpPr>
        <p:spPr>
          <a:xfrm>
            <a:off x="10424160" y="349433"/>
            <a:ext cx="1554480" cy="224677"/>
          </a:xfrm>
          <a:prstGeom prst="rect">
            <a:avLst/>
          </a:prstGeom>
          <a:noFill/>
        </p:spPr>
        <p:txBody>
          <a:bodyPr wrap="square" lIns="45720" tIns="27432" rIns="45720" bIns="27432" anchor="ctr">
            <a:spAutoFit/>
          </a:bodyPr>
          <a:lstStyle/>
          <a:p>
            <a:pPr algn="r"/>
            <a:r>
              <a:rPr sz="1100" dirty="0">
                <a:solidFill>
                  <a:srgbClr val="FFFFFF"/>
                </a:solidFill>
                <a:latin typeface="Times New Roman" panose="02020603050405020304" pitchFamily="18" charset="0"/>
              </a:rPr>
              <a:t>Tsinghua Univ.</a:t>
            </a:r>
          </a:p>
        </p:txBody>
      </p:sp>
      <p:sp>
        <p:nvSpPr>
          <p:cNvPr id="6" name="TextBox 5"/>
          <p:cNvSpPr txBox="1"/>
          <p:nvPr/>
        </p:nvSpPr>
        <p:spPr>
          <a:xfrm>
            <a:off x="457200" y="1188720"/>
            <a:ext cx="5943600" cy="363176"/>
          </a:xfrm>
          <a:prstGeom prst="rect">
            <a:avLst/>
          </a:prstGeom>
          <a:noFill/>
        </p:spPr>
        <p:txBody>
          <a:bodyPr wrap="square" lIns="45720" tIns="27432" rIns="45720" bIns="27432" anchor="t">
            <a:spAutoFit/>
          </a:bodyPr>
          <a:lstStyle/>
          <a:p>
            <a:pPr algn="l"/>
            <a:r>
              <a:rPr sz="2000" dirty="0">
                <a:solidFill>
                  <a:srgbClr val="591F61"/>
                </a:solidFill>
                <a:latin typeface="Times New Roman" panose="02020603050405020304" pitchFamily="18" charset="0"/>
              </a:rPr>
              <a:t>Problem</a:t>
            </a:r>
          </a:p>
        </p:txBody>
      </p:sp>
      <p:sp>
        <p:nvSpPr>
          <p:cNvPr id="7" name="Rounded Rectangle 6"/>
          <p:cNvSpPr/>
          <p:nvPr/>
        </p:nvSpPr>
        <p:spPr>
          <a:xfrm>
            <a:off x="457200" y="1691640"/>
            <a:ext cx="5943600" cy="4206240"/>
          </a:xfrm>
          <a:prstGeom prst="roundRect">
            <a:avLst>
              <a:gd name="adj" fmla="val 4000"/>
            </a:avLst>
          </a:prstGeom>
          <a:solidFill>
            <a:srgbClr val="F7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8" name="TextBox 7"/>
          <p:cNvSpPr txBox="1"/>
          <p:nvPr/>
        </p:nvSpPr>
        <p:spPr>
          <a:xfrm>
            <a:off x="685800" y="1828800"/>
            <a:ext cx="5486400" cy="3748719"/>
          </a:xfrm>
          <a:prstGeom prst="rect">
            <a:avLst/>
          </a:prstGeom>
          <a:noFill/>
        </p:spPr>
        <p:txBody>
          <a:bodyPr wrap="square" lIns="45720" tIns="27432" rIns="45720" bIns="27432" anchor="t">
            <a:spAutoFit/>
          </a:bodyPr>
          <a:lstStyle/>
          <a:p>
            <a:pPr algn="l"/>
            <a:r>
              <a:rPr sz="1600" dirty="0">
                <a:solidFill>
                  <a:srgbClr val="222222"/>
                </a:solidFill>
                <a:latin typeface="Times New Roman" panose="02020603050405020304" pitchFamily="18" charset="0"/>
              </a:rPr>
              <a:t>Build an ISL graph G = (V, E) where</a:t>
            </a:r>
          </a:p>
          <a:p>
            <a:pPr algn="l"/>
            <a:r>
              <a:rPr sz="1600" dirty="0">
                <a:solidFill>
                  <a:srgbClr val="222222"/>
                </a:solidFill>
                <a:latin typeface="Times New Roman" panose="02020603050405020304" pitchFamily="18" charset="0"/>
              </a:rPr>
              <a:t>V = visible LEO satellites,</a:t>
            </a:r>
          </a:p>
          <a:p>
            <a:pPr algn="l"/>
            <a:r>
              <a:rPr sz="1600" dirty="0">
                <a:solidFill>
                  <a:srgbClr val="222222"/>
                </a:solidFill>
                <a:latin typeface="Times New Roman" panose="02020603050405020304" pitchFamily="18" charset="0"/>
              </a:rPr>
              <a:t>E = links with one-way delay ≤ </a:t>
            </a:r>
            <a:r>
              <a:rPr sz="1600" dirty="0" err="1">
                <a:solidFill>
                  <a:srgbClr val="222222"/>
                </a:solidFill>
                <a:latin typeface="Times New Roman" panose="02020603050405020304" pitchFamily="18" charset="0"/>
              </a:rPr>
              <a:t>τ</a:t>
            </a:r>
            <a:r>
              <a:rPr sz="1600" dirty="0">
                <a:solidFill>
                  <a:srgbClr val="222222"/>
                </a:solidFill>
                <a:latin typeface="Times New Roman" panose="02020603050405020304" pitchFamily="18" charset="0"/>
              </a:rPr>
              <a:t> </a:t>
            </a:r>
            <a:r>
              <a:rPr sz="1600" dirty="0" err="1">
                <a:solidFill>
                  <a:srgbClr val="222222"/>
                </a:solidFill>
                <a:latin typeface="Times New Roman" panose="02020603050405020304" pitchFamily="18" charset="0"/>
              </a:rPr>
              <a:t>ms.</a:t>
            </a:r>
            <a:endParaRPr sz="1600" dirty="0">
              <a:solidFill>
                <a:srgbClr val="222222"/>
              </a:solidFill>
              <a:latin typeface="Times New Roman" panose="02020603050405020304" pitchFamily="18" charset="0"/>
            </a:endParaRPr>
          </a:p>
          <a:p>
            <a:pPr algn="l"/>
            <a:endParaRPr sz="1600" dirty="0">
              <a:solidFill>
                <a:srgbClr val="222222"/>
              </a:solidFill>
              <a:latin typeface="Times New Roman" panose="02020603050405020304" pitchFamily="18" charset="0"/>
            </a:endParaRPr>
          </a:p>
          <a:p>
            <a:pPr algn="l"/>
            <a:r>
              <a:rPr sz="1600" dirty="0">
                <a:solidFill>
                  <a:srgbClr val="222222"/>
                </a:solidFill>
                <a:latin typeface="Times New Roman" panose="02020603050405020304" pitchFamily="18" charset="0"/>
              </a:rPr>
              <a:t>We want every member of a cache group</a:t>
            </a:r>
          </a:p>
          <a:p>
            <a:pPr algn="l"/>
            <a:r>
              <a:rPr sz="1600" dirty="0">
                <a:solidFill>
                  <a:srgbClr val="222222"/>
                </a:solidFill>
                <a:latin typeface="Times New Roman" panose="02020603050405020304" pitchFamily="18" charset="0"/>
              </a:rPr>
              <a:t>to reach every other member within </a:t>
            </a:r>
            <a:r>
              <a:rPr sz="1600" dirty="0" err="1">
                <a:solidFill>
                  <a:srgbClr val="222222"/>
                </a:solidFill>
                <a:latin typeface="Times New Roman" panose="02020603050405020304" pitchFamily="18" charset="0"/>
              </a:rPr>
              <a:t>τ</a:t>
            </a:r>
            <a:r>
              <a:rPr sz="1600" dirty="0">
                <a:solidFill>
                  <a:srgbClr val="222222"/>
                </a:solidFill>
                <a:latin typeface="Times New Roman" panose="02020603050405020304" pitchFamily="18" charset="0"/>
              </a:rPr>
              <a:t>.</a:t>
            </a:r>
          </a:p>
          <a:p>
            <a:pPr algn="l"/>
            <a:endParaRPr sz="1600" dirty="0">
              <a:solidFill>
                <a:srgbClr val="222222"/>
              </a:solidFill>
              <a:latin typeface="Times New Roman" panose="02020603050405020304" pitchFamily="18" charset="0"/>
            </a:endParaRPr>
          </a:p>
          <a:p>
            <a:pPr algn="l"/>
            <a:r>
              <a:rPr sz="1600" dirty="0">
                <a:solidFill>
                  <a:srgbClr val="222222"/>
                </a:solidFill>
                <a:latin typeface="Times New Roman" panose="02020603050405020304" pitchFamily="18" charset="0"/>
              </a:rPr>
              <a:t>→ Equivalent to enumerating maximal</a:t>
            </a:r>
          </a:p>
          <a:p>
            <a:pPr algn="l"/>
            <a:r>
              <a:rPr sz="1600" dirty="0">
                <a:solidFill>
                  <a:srgbClr val="222222"/>
                </a:solidFill>
                <a:latin typeface="Times New Roman" panose="02020603050405020304" pitchFamily="18" charset="0"/>
              </a:rPr>
              <a:t>    cliques in G.</a:t>
            </a:r>
          </a:p>
          <a:p>
            <a:pPr algn="l"/>
            <a:endParaRPr sz="1600" dirty="0">
              <a:solidFill>
                <a:srgbClr val="222222"/>
              </a:solidFill>
              <a:latin typeface="Times New Roman" panose="02020603050405020304" pitchFamily="18" charset="0"/>
            </a:endParaRPr>
          </a:p>
          <a:p>
            <a:pPr algn="l"/>
            <a:r>
              <a:rPr sz="1600" dirty="0">
                <a:solidFill>
                  <a:srgbClr val="222222"/>
                </a:solidFill>
                <a:latin typeface="Times New Roman" panose="02020603050405020304" pitchFamily="18" charset="0"/>
              </a:rPr>
              <a:t>Hardness: NP-hard in general,</a:t>
            </a:r>
          </a:p>
          <a:p>
            <a:pPr algn="l"/>
            <a:r>
              <a:rPr sz="1600" dirty="0">
                <a:solidFill>
                  <a:srgbClr val="222222"/>
                </a:solidFill>
                <a:latin typeface="Times New Roman" panose="02020603050405020304" pitchFamily="18" charset="0"/>
              </a:rPr>
              <a:t>but G is sparse and short-diameter,</a:t>
            </a:r>
          </a:p>
          <a:p>
            <a:pPr algn="l"/>
            <a:r>
              <a:rPr sz="1600" dirty="0">
                <a:solidFill>
                  <a:srgbClr val="222222"/>
                </a:solidFill>
                <a:latin typeface="Times New Roman" panose="02020603050405020304" pitchFamily="18" charset="0"/>
              </a:rPr>
              <a:t>so a Bron–</a:t>
            </a:r>
            <a:r>
              <a:rPr sz="1600" dirty="0" err="1">
                <a:solidFill>
                  <a:srgbClr val="222222"/>
                </a:solidFill>
                <a:latin typeface="Times New Roman" panose="02020603050405020304" pitchFamily="18" charset="0"/>
              </a:rPr>
              <a:t>Kerbosch</a:t>
            </a:r>
            <a:r>
              <a:rPr sz="1600" dirty="0">
                <a:solidFill>
                  <a:srgbClr val="222222"/>
                </a:solidFill>
                <a:latin typeface="Times New Roman" panose="02020603050405020304" pitchFamily="18" charset="0"/>
              </a:rPr>
              <a:t>-style search with</a:t>
            </a:r>
          </a:p>
          <a:p>
            <a:pPr algn="l"/>
            <a:r>
              <a:rPr sz="1600" dirty="0">
                <a:solidFill>
                  <a:srgbClr val="222222"/>
                </a:solidFill>
                <a:latin typeface="Times New Roman" panose="02020603050405020304" pitchFamily="18" charset="0"/>
              </a:rPr>
              <a:t>orbital pruning runs in seconds for a</a:t>
            </a:r>
          </a:p>
          <a:p>
            <a:pPr algn="l"/>
            <a:r>
              <a:rPr sz="1600" dirty="0">
                <a:solidFill>
                  <a:srgbClr val="222222"/>
                </a:solidFill>
                <a:latin typeface="Times New Roman" panose="02020603050405020304" pitchFamily="18" charset="0"/>
              </a:rPr>
              <a:t>Starlink-scale topology.</a:t>
            </a:r>
          </a:p>
        </p:txBody>
      </p:sp>
      <p:sp>
        <p:nvSpPr>
          <p:cNvPr id="9" name="TextBox 8"/>
          <p:cNvSpPr txBox="1"/>
          <p:nvPr/>
        </p:nvSpPr>
        <p:spPr>
          <a:xfrm>
            <a:off x="6766560" y="1188720"/>
            <a:ext cx="5029200" cy="363176"/>
          </a:xfrm>
          <a:prstGeom prst="rect">
            <a:avLst/>
          </a:prstGeom>
          <a:noFill/>
        </p:spPr>
        <p:txBody>
          <a:bodyPr wrap="square" lIns="45720" tIns="27432" rIns="45720" bIns="27432" anchor="t">
            <a:spAutoFit/>
          </a:bodyPr>
          <a:lstStyle/>
          <a:p>
            <a:pPr algn="l"/>
            <a:r>
              <a:rPr sz="2000" dirty="0">
                <a:solidFill>
                  <a:srgbClr val="591F61"/>
                </a:solidFill>
                <a:latin typeface="Times New Roman" panose="02020603050405020304" pitchFamily="18" charset="0"/>
              </a:rPr>
              <a:t>Intuition</a:t>
            </a:r>
          </a:p>
        </p:txBody>
      </p:sp>
      <p:sp>
        <p:nvSpPr>
          <p:cNvPr id="10" name="Rounded Rectangle 9"/>
          <p:cNvSpPr/>
          <p:nvPr/>
        </p:nvSpPr>
        <p:spPr>
          <a:xfrm>
            <a:off x="6766560" y="1691640"/>
            <a:ext cx="5029200" cy="4206240"/>
          </a:xfrm>
          <a:prstGeom prst="roundRect">
            <a:avLst>
              <a:gd name="adj" fmla="val 4000"/>
            </a:avLst>
          </a:prstGeom>
          <a:solidFill>
            <a:srgbClr val="FFFFFF"/>
          </a:solidFill>
          <a:ln w="9525">
            <a:solidFill>
              <a:srgbClr val="8B5C9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cxnSp>
        <p:nvCxnSpPr>
          <p:cNvPr id="11" name="Connector 10"/>
          <p:cNvCxnSpPr/>
          <p:nvPr/>
        </p:nvCxnSpPr>
        <p:spPr>
          <a:xfrm>
            <a:off x="9281160" y="2331720"/>
            <a:ext cx="1227435" cy="708659"/>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a:off x="9281160" y="2331720"/>
            <a:ext cx="1227435" cy="2125979"/>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a:off x="9281160" y="2331720"/>
            <a:ext cx="0" cy="2834639"/>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a:off x="8053724" y="2331720"/>
            <a:ext cx="1227436" cy="212598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H="1">
            <a:off x="8053724" y="2331720"/>
            <a:ext cx="1227436" cy="708659"/>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cxnSp>
        <p:nvCxnSpPr>
          <p:cNvPr id="16" name="Connector 15"/>
          <p:cNvCxnSpPr/>
          <p:nvPr/>
        </p:nvCxnSpPr>
        <p:spPr>
          <a:xfrm>
            <a:off x="10508595" y="3040379"/>
            <a:ext cx="0" cy="141732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cxnSp>
        <p:nvCxnSpPr>
          <p:cNvPr id="17" name="Connector 16"/>
          <p:cNvCxnSpPr/>
          <p:nvPr/>
        </p:nvCxnSpPr>
        <p:spPr>
          <a:xfrm flipH="1">
            <a:off x="9281160" y="3040379"/>
            <a:ext cx="1227435" cy="212598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cxnSp>
        <p:nvCxnSpPr>
          <p:cNvPr id="18" name="Connector 17"/>
          <p:cNvCxnSpPr/>
          <p:nvPr/>
        </p:nvCxnSpPr>
        <p:spPr>
          <a:xfrm flipH="1">
            <a:off x="8053724" y="3040379"/>
            <a:ext cx="2454871" cy="1417321"/>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cxnSp>
        <p:nvCxnSpPr>
          <p:cNvPr id="19" name="Connector 18"/>
          <p:cNvCxnSpPr/>
          <p:nvPr/>
        </p:nvCxnSpPr>
        <p:spPr>
          <a:xfrm flipH="1">
            <a:off x="8053724" y="3040379"/>
            <a:ext cx="2454871" cy="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cxnSp>
        <p:nvCxnSpPr>
          <p:cNvPr id="20" name="Connector 19"/>
          <p:cNvCxnSpPr/>
          <p:nvPr/>
        </p:nvCxnSpPr>
        <p:spPr>
          <a:xfrm flipH="1">
            <a:off x="9281160" y="4457699"/>
            <a:ext cx="1227435" cy="70866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cxnSp>
        <p:nvCxnSpPr>
          <p:cNvPr id="21" name="Connector 20"/>
          <p:cNvCxnSpPr/>
          <p:nvPr/>
        </p:nvCxnSpPr>
        <p:spPr>
          <a:xfrm flipH="1">
            <a:off x="8053724" y="4457699"/>
            <a:ext cx="2454871" cy="1"/>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cxnSp>
        <p:nvCxnSpPr>
          <p:cNvPr id="22" name="Connector 21"/>
          <p:cNvCxnSpPr/>
          <p:nvPr/>
        </p:nvCxnSpPr>
        <p:spPr>
          <a:xfrm flipH="1" flipV="1">
            <a:off x="8053724" y="3040379"/>
            <a:ext cx="2454871" cy="141732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cxnSp>
        <p:nvCxnSpPr>
          <p:cNvPr id="23" name="Connector 22"/>
          <p:cNvCxnSpPr/>
          <p:nvPr/>
        </p:nvCxnSpPr>
        <p:spPr>
          <a:xfrm flipH="1" flipV="1">
            <a:off x="8053724" y="4457700"/>
            <a:ext cx="1227436" cy="708659"/>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cxnSp>
        <p:nvCxnSpPr>
          <p:cNvPr id="24" name="Connector 23"/>
          <p:cNvCxnSpPr/>
          <p:nvPr/>
        </p:nvCxnSpPr>
        <p:spPr>
          <a:xfrm flipH="1" flipV="1">
            <a:off x="8053724" y="3040379"/>
            <a:ext cx="1227436" cy="2125980"/>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cxnSp>
        <p:nvCxnSpPr>
          <p:cNvPr id="25" name="Connector 24"/>
          <p:cNvCxnSpPr/>
          <p:nvPr/>
        </p:nvCxnSpPr>
        <p:spPr>
          <a:xfrm flipV="1">
            <a:off x="8053724" y="3040379"/>
            <a:ext cx="0" cy="1417321"/>
          </a:xfrm>
          <a:prstGeom prst="line">
            <a:avLst/>
          </a:prstGeom>
          <a:ln w="9525">
            <a:solidFill>
              <a:srgbClr val="CCCCCC"/>
            </a:solidFill>
          </a:ln>
        </p:spPr>
        <p:style>
          <a:lnRef idx="2">
            <a:schemeClr val="accent1"/>
          </a:lnRef>
          <a:fillRef idx="0">
            <a:schemeClr val="accent1"/>
          </a:fillRef>
          <a:effectRef idx="1">
            <a:schemeClr val="accent1"/>
          </a:effectRef>
          <a:fontRef idx="minor">
            <a:schemeClr val="tx1"/>
          </a:fontRef>
        </p:style>
      </p:cxnSp>
      <p:cxnSp>
        <p:nvCxnSpPr>
          <p:cNvPr id="26" name="Connector 25"/>
          <p:cNvCxnSpPr/>
          <p:nvPr/>
        </p:nvCxnSpPr>
        <p:spPr>
          <a:xfrm>
            <a:off x="9281160" y="2331720"/>
            <a:ext cx="1227435" cy="708659"/>
          </a:xfrm>
          <a:prstGeom prst="line">
            <a:avLst/>
          </a:prstGeom>
          <a:ln w="31750">
            <a:solidFill>
              <a:srgbClr val="C84B31"/>
            </a:solidFill>
          </a:ln>
        </p:spPr>
        <p:style>
          <a:lnRef idx="2">
            <a:schemeClr val="accent1"/>
          </a:lnRef>
          <a:fillRef idx="0">
            <a:schemeClr val="accent1"/>
          </a:fillRef>
          <a:effectRef idx="1">
            <a:schemeClr val="accent1"/>
          </a:effectRef>
          <a:fontRef idx="minor">
            <a:schemeClr val="tx1"/>
          </a:fontRef>
        </p:style>
      </p:cxnSp>
      <p:cxnSp>
        <p:nvCxnSpPr>
          <p:cNvPr id="27" name="Connector 26"/>
          <p:cNvCxnSpPr/>
          <p:nvPr/>
        </p:nvCxnSpPr>
        <p:spPr>
          <a:xfrm>
            <a:off x="10508595" y="3040379"/>
            <a:ext cx="0" cy="1417320"/>
          </a:xfrm>
          <a:prstGeom prst="line">
            <a:avLst/>
          </a:prstGeom>
          <a:ln w="31750">
            <a:solidFill>
              <a:srgbClr val="C84B31"/>
            </a:solidFill>
          </a:ln>
        </p:spPr>
        <p:style>
          <a:lnRef idx="2">
            <a:schemeClr val="accent1"/>
          </a:lnRef>
          <a:fillRef idx="0">
            <a:schemeClr val="accent1"/>
          </a:fillRef>
          <a:effectRef idx="1">
            <a:schemeClr val="accent1"/>
          </a:effectRef>
          <a:fontRef idx="minor">
            <a:schemeClr val="tx1"/>
          </a:fontRef>
        </p:style>
      </p:cxnSp>
      <p:cxnSp>
        <p:nvCxnSpPr>
          <p:cNvPr id="28" name="Connector 27"/>
          <p:cNvCxnSpPr/>
          <p:nvPr/>
        </p:nvCxnSpPr>
        <p:spPr>
          <a:xfrm>
            <a:off x="9281160" y="2331720"/>
            <a:ext cx="1227435" cy="2125979"/>
          </a:xfrm>
          <a:prstGeom prst="line">
            <a:avLst/>
          </a:prstGeom>
          <a:ln w="31750">
            <a:solidFill>
              <a:srgbClr val="C84B31"/>
            </a:solidFill>
          </a:ln>
        </p:spPr>
        <p:style>
          <a:lnRef idx="2">
            <a:schemeClr val="accent1"/>
          </a:lnRef>
          <a:fillRef idx="0">
            <a:schemeClr val="accent1"/>
          </a:fillRef>
          <a:effectRef idx="1">
            <a:schemeClr val="accent1"/>
          </a:effectRef>
          <a:fontRef idx="minor">
            <a:schemeClr val="tx1"/>
          </a:fontRef>
        </p:style>
      </p:cxnSp>
      <p:sp>
        <p:nvSpPr>
          <p:cNvPr id="29" name="Oval 28"/>
          <p:cNvSpPr/>
          <p:nvPr/>
        </p:nvSpPr>
        <p:spPr>
          <a:xfrm>
            <a:off x="9098280" y="2148839"/>
            <a:ext cx="365760" cy="365760"/>
          </a:xfrm>
          <a:prstGeom prst="ellipse">
            <a:avLst/>
          </a:prstGeom>
          <a:solidFill>
            <a:srgbClr val="C84B31"/>
          </a:solidFill>
          <a:ln w="1905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30" name="TextBox 29"/>
          <p:cNvSpPr txBox="1"/>
          <p:nvPr/>
        </p:nvSpPr>
        <p:spPr>
          <a:xfrm>
            <a:off x="9052560" y="2532887"/>
            <a:ext cx="457200" cy="209288"/>
          </a:xfrm>
          <a:prstGeom prst="rect">
            <a:avLst/>
          </a:prstGeom>
          <a:noFill/>
        </p:spPr>
        <p:txBody>
          <a:bodyPr wrap="square" lIns="45720" tIns="27432" rIns="45720" bIns="27432" anchor="t">
            <a:spAutoFit/>
          </a:bodyPr>
          <a:lstStyle/>
          <a:p>
            <a:pPr algn="ctr"/>
            <a:r>
              <a:rPr sz="1000" dirty="0">
                <a:solidFill>
                  <a:srgbClr val="222222"/>
                </a:solidFill>
                <a:latin typeface="Times New Roman" panose="02020603050405020304" pitchFamily="18" charset="0"/>
              </a:rPr>
              <a:t>S1</a:t>
            </a:r>
          </a:p>
        </p:txBody>
      </p:sp>
      <p:sp>
        <p:nvSpPr>
          <p:cNvPr id="31" name="Oval 30"/>
          <p:cNvSpPr/>
          <p:nvPr/>
        </p:nvSpPr>
        <p:spPr>
          <a:xfrm>
            <a:off x="10325715" y="2857499"/>
            <a:ext cx="365760" cy="365760"/>
          </a:xfrm>
          <a:prstGeom prst="ellipse">
            <a:avLst/>
          </a:prstGeom>
          <a:solidFill>
            <a:srgbClr val="C84B31"/>
          </a:solidFill>
          <a:ln w="1905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32" name="TextBox 31"/>
          <p:cNvSpPr txBox="1"/>
          <p:nvPr/>
        </p:nvSpPr>
        <p:spPr>
          <a:xfrm>
            <a:off x="10279995" y="3241547"/>
            <a:ext cx="457200" cy="209288"/>
          </a:xfrm>
          <a:prstGeom prst="rect">
            <a:avLst/>
          </a:prstGeom>
          <a:noFill/>
        </p:spPr>
        <p:txBody>
          <a:bodyPr wrap="square" lIns="45720" tIns="27432" rIns="45720" bIns="27432" anchor="t">
            <a:spAutoFit/>
          </a:bodyPr>
          <a:lstStyle/>
          <a:p>
            <a:pPr algn="ctr"/>
            <a:r>
              <a:rPr sz="1000" dirty="0">
                <a:solidFill>
                  <a:srgbClr val="222222"/>
                </a:solidFill>
                <a:latin typeface="Times New Roman" panose="02020603050405020304" pitchFamily="18" charset="0"/>
              </a:rPr>
              <a:t>S2</a:t>
            </a:r>
          </a:p>
        </p:txBody>
      </p:sp>
      <p:sp>
        <p:nvSpPr>
          <p:cNvPr id="33" name="Oval 32"/>
          <p:cNvSpPr/>
          <p:nvPr/>
        </p:nvSpPr>
        <p:spPr>
          <a:xfrm>
            <a:off x="10325715" y="4274819"/>
            <a:ext cx="365760" cy="365760"/>
          </a:xfrm>
          <a:prstGeom prst="ellipse">
            <a:avLst/>
          </a:prstGeom>
          <a:solidFill>
            <a:srgbClr val="C84B31"/>
          </a:solidFill>
          <a:ln w="1905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34" name="TextBox 33"/>
          <p:cNvSpPr txBox="1"/>
          <p:nvPr/>
        </p:nvSpPr>
        <p:spPr>
          <a:xfrm>
            <a:off x="10279995" y="4658867"/>
            <a:ext cx="457200" cy="209288"/>
          </a:xfrm>
          <a:prstGeom prst="rect">
            <a:avLst/>
          </a:prstGeom>
          <a:noFill/>
        </p:spPr>
        <p:txBody>
          <a:bodyPr wrap="square" lIns="45720" tIns="27432" rIns="45720" bIns="27432" anchor="t">
            <a:spAutoFit/>
          </a:bodyPr>
          <a:lstStyle/>
          <a:p>
            <a:pPr algn="ctr"/>
            <a:r>
              <a:rPr sz="1000" dirty="0">
                <a:solidFill>
                  <a:srgbClr val="222222"/>
                </a:solidFill>
                <a:latin typeface="Times New Roman" panose="02020603050405020304" pitchFamily="18" charset="0"/>
              </a:rPr>
              <a:t>S3</a:t>
            </a:r>
          </a:p>
        </p:txBody>
      </p:sp>
      <p:sp>
        <p:nvSpPr>
          <p:cNvPr id="35" name="Oval 34"/>
          <p:cNvSpPr/>
          <p:nvPr/>
        </p:nvSpPr>
        <p:spPr>
          <a:xfrm>
            <a:off x="9098280" y="4983479"/>
            <a:ext cx="365760" cy="365760"/>
          </a:xfrm>
          <a:prstGeom prst="ellipse">
            <a:avLst/>
          </a:prstGeom>
          <a:solidFill>
            <a:srgbClr val="8B5C99"/>
          </a:solidFill>
          <a:ln w="1905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36" name="TextBox 35"/>
          <p:cNvSpPr txBox="1"/>
          <p:nvPr/>
        </p:nvSpPr>
        <p:spPr>
          <a:xfrm>
            <a:off x="9052560" y="5367527"/>
            <a:ext cx="457200" cy="209288"/>
          </a:xfrm>
          <a:prstGeom prst="rect">
            <a:avLst/>
          </a:prstGeom>
          <a:noFill/>
        </p:spPr>
        <p:txBody>
          <a:bodyPr wrap="square" lIns="45720" tIns="27432" rIns="45720" bIns="27432" anchor="t">
            <a:spAutoFit/>
          </a:bodyPr>
          <a:lstStyle/>
          <a:p>
            <a:pPr algn="ctr"/>
            <a:r>
              <a:rPr sz="1000" dirty="0">
                <a:solidFill>
                  <a:srgbClr val="222222"/>
                </a:solidFill>
                <a:latin typeface="Times New Roman" panose="02020603050405020304" pitchFamily="18" charset="0"/>
              </a:rPr>
              <a:t>S4</a:t>
            </a:r>
          </a:p>
        </p:txBody>
      </p:sp>
      <p:sp>
        <p:nvSpPr>
          <p:cNvPr id="37" name="Oval 36"/>
          <p:cNvSpPr/>
          <p:nvPr/>
        </p:nvSpPr>
        <p:spPr>
          <a:xfrm>
            <a:off x="7870844" y="4274820"/>
            <a:ext cx="365760" cy="365760"/>
          </a:xfrm>
          <a:prstGeom prst="ellipse">
            <a:avLst/>
          </a:prstGeom>
          <a:solidFill>
            <a:srgbClr val="8B5C99"/>
          </a:solidFill>
          <a:ln w="1905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38" name="TextBox 37"/>
          <p:cNvSpPr txBox="1"/>
          <p:nvPr/>
        </p:nvSpPr>
        <p:spPr>
          <a:xfrm>
            <a:off x="7825124" y="4658868"/>
            <a:ext cx="457200" cy="209288"/>
          </a:xfrm>
          <a:prstGeom prst="rect">
            <a:avLst/>
          </a:prstGeom>
          <a:noFill/>
        </p:spPr>
        <p:txBody>
          <a:bodyPr wrap="square" lIns="45720" tIns="27432" rIns="45720" bIns="27432" anchor="t">
            <a:spAutoFit/>
          </a:bodyPr>
          <a:lstStyle/>
          <a:p>
            <a:pPr algn="ctr"/>
            <a:r>
              <a:rPr sz="1000" dirty="0">
                <a:solidFill>
                  <a:srgbClr val="222222"/>
                </a:solidFill>
                <a:latin typeface="Times New Roman" panose="02020603050405020304" pitchFamily="18" charset="0"/>
              </a:rPr>
              <a:t>S5</a:t>
            </a:r>
          </a:p>
        </p:txBody>
      </p:sp>
      <p:sp>
        <p:nvSpPr>
          <p:cNvPr id="39" name="Oval 38"/>
          <p:cNvSpPr/>
          <p:nvPr/>
        </p:nvSpPr>
        <p:spPr>
          <a:xfrm>
            <a:off x="7870844" y="2857499"/>
            <a:ext cx="365760" cy="365760"/>
          </a:xfrm>
          <a:prstGeom prst="ellipse">
            <a:avLst/>
          </a:prstGeom>
          <a:solidFill>
            <a:srgbClr val="8B5C99"/>
          </a:solidFill>
          <a:ln w="1905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40" name="TextBox 39"/>
          <p:cNvSpPr txBox="1"/>
          <p:nvPr/>
        </p:nvSpPr>
        <p:spPr>
          <a:xfrm>
            <a:off x="7825124" y="3241547"/>
            <a:ext cx="457200" cy="209288"/>
          </a:xfrm>
          <a:prstGeom prst="rect">
            <a:avLst/>
          </a:prstGeom>
          <a:noFill/>
        </p:spPr>
        <p:txBody>
          <a:bodyPr wrap="square" lIns="45720" tIns="27432" rIns="45720" bIns="27432" anchor="t">
            <a:spAutoFit/>
          </a:bodyPr>
          <a:lstStyle/>
          <a:p>
            <a:pPr algn="ctr"/>
            <a:r>
              <a:rPr sz="1000" dirty="0">
                <a:solidFill>
                  <a:srgbClr val="222222"/>
                </a:solidFill>
                <a:latin typeface="Times New Roman" panose="02020603050405020304" pitchFamily="18" charset="0"/>
              </a:rPr>
              <a:t>S6</a:t>
            </a:r>
          </a:p>
        </p:txBody>
      </p:sp>
      <p:sp>
        <p:nvSpPr>
          <p:cNvPr id="41" name="TextBox 40"/>
          <p:cNvSpPr txBox="1"/>
          <p:nvPr/>
        </p:nvSpPr>
        <p:spPr>
          <a:xfrm>
            <a:off x="6766560" y="5532120"/>
            <a:ext cx="5029200" cy="240066"/>
          </a:xfrm>
          <a:prstGeom prst="rect">
            <a:avLst/>
          </a:prstGeom>
          <a:noFill/>
        </p:spPr>
        <p:txBody>
          <a:bodyPr wrap="square" lIns="45720" tIns="27432" rIns="45720" bIns="27432" anchor="t">
            <a:spAutoFit/>
          </a:bodyPr>
          <a:lstStyle/>
          <a:p>
            <a:pPr algn="ctr"/>
            <a:r>
              <a:rPr sz="1200" dirty="0">
                <a:solidFill>
                  <a:srgbClr val="555555"/>
                </a:solidFill>
                <a:latin typeface="Times New Roman" panose="02020603050405020304" pitchFamily="18" charset="0"/>
              </a:rPr>
              <a:t>Highlighted triangle = a maximal clique  (S1, S2, S3)</a:t>
            </a:r>
          </a:p>
        </p:txBody>
      </p:sp>
      <p:sp>
        <p:nvSpPr>
          <p:cNvPr id="45" name="Rounded Rectangle 44"/>
          <p:cNvSpPr/>
          <p:nvPr/>
        </p:nvSpPr>
        <p:spPr>
          <a:xfrm>
            <a:off x="411480" y="6080760"/>
            <a:ext cx="11338560" cy="566928"/>
          </a:xfrm>
          <a:prstGeom prst="roundRect">
            <a:avLst/>
          </a:prstGeom>
          <a:solidFill>
            <a:srgbClr val="F6EE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Times New Roman" panose="02020603050405020304" pitchFamily="18" charset="0"/>
            </a:endParaRPr>
          </a:p>
        </p:txBody>
      </p:sp>
      <p:sp>
        <p:nvSpPr>
          <p:cNvPr id="46" name="TextBox 45"/>
          <p:cNvSpPr txBox="1"/>
          <p:nvPr/>
        </p:nvSpPr>
        <p:spPr>
          <a:xfrm>
            <a:off x="548640" y="6144768"/>
            <a:ext cx="11064240" cy="343361"/>
          </a:xfrm>
          <a:prstGeom prst="rect">
            <a:avLst/>
          </a:prstGeom>
          <a:noFill/>
        </p:spPr>
        <p:txBody>
          <a:bodyPr wrap="square" lIns="50000" tIns="20000">
            <a:spAutoFit/>
          </a:bodyPr>
          <a:lstStyle/>
          <a:p>
            <a:r>
              <a:rPr sz="1400" dirty="0">
                <a:solidFill>
                  <a:srgbClr val="591F61"/>
                </a:solidFill>
                <a:latin typeface="Times New Roman" panose="02020603050405020304" pitchFamily="18" charset="0"/>
              </a:rPr>
              <a:t>Take-away — </a:t>
            </a:r>
            <a:r>
              <a:rPr sz="1400" dirty="0">
                <a:solidFill>
                  <a:srgbClr val="1A1A1A"/>
                </a:solidFill>
                <a:latin typeface="Times New Roman" panose="02020603050405020304" pitchFamily="18" charset="0"/>
              </a:rPr>
              <a:t>SCOPE </a:t>
            </a:r>
            <a:r>
              <a:rPr dirty="0">
                <a:solidFill>
                  <a:srgbClr val="1A1A1A"/>
                </a:solidFill>
                <a:latin typeface="Times New Roman" panose="02020603050405020304" pitchFamily="18" charset="0"/>
              </a:rPr>
              <a:t>bounds</a:t>
            </a:r>
            <a:r>
              <a:rPr sz="1400" dirty="0">
                <a:solidFill>
                  <a:srgbClr val="1A1A1A"/>
                </a:solidFill>
                <a:latin typeface="Times New Roman" panose="02020603050405020304" pitchFamily="18" charset="0"/>
              </a:rPr>
              <a:t> intra-group latency by construction (≤ </a:t>
            </a:r>
            <a:r>
              <a:rPr sz="1400" dirty="0" err="1">
                <a:solidFill>
                  <a:srgbClr val="1A1A1A"/>
                </a:solidFill>
                <a:latin typeface="Times New Roman" panose="02020603050405020304" pitchFamily="18" charset="0"/>
              </a:rPr>
              <a:t>τ</a:t>
            </a:r>
            <a:r>
              <a:rPr sz="1400" dirty="0">
                <a:solidFill>
                  <a:srgbClr val="1A1A1A"/>
                </a:solidFill>
                <a:latin typeface="Times New Roman" panose="02020603050405020304" pitchFamily="18" charset="0"/>
              </a:rPr>
              <a:t> </a:t>
            </a:r>
            <a:r>
              <a:rPr sz="1400" dirty="0" err="1">
                <a:solidFill>
                  <a:srgbClr val="1A1A1A"/>
                </a:solidFill>
                <a:latin typeface="Times New Roman" panose="02020603050405020304" pitchFamily="18" charset="0"/>
              </a:rPr>
              <a:t>ms</a:t>
            </a:r>
            <a:r>
              <a:rPr sz="1400" dirty="0">
                <a:solidFill>
                  <a:srgbClr val="1A1A1A"/>
                </a:solidFill>
                <a:latin typeface="Times New Roman" panose="02020603050405020304" pitchFamily="18" charset="0"/>
              </a:rPr>
              <a:t>);  </a:t>
            </a:r>
            <a:r>
              <a:rPr sz="1400" dirty="0">
                <a:solidFill>
                  <a:srgbClr val="591F61"/>
                </a:solidFill>
                <a:latin typeface="Times New Roman" panose="02020603050405020304" pitchFamily="18" charset="0"/>
              </a:rPr>
              <a:t>Step 2 (next slide) </a:t>
            </a:r>
            <a:r>
              <a:rPr sz="1400" dirty="0">
                <a:solidFill>
                  <a:srgbClr val="1A1A1A"/>
                </a:solidFill>
                <a:latin typeface="Times New Roman" panose="02020603050405020304" pitchFamily="18" charset="0"/>
              </a:rPr>
              <a:t>partitions content uniformly across the clique</a:t>
            </a:r>
            <a:r>
              <a:rPr sz="1200" dirty="0">
                <a:solidFill>
                  <a:srgbClr val="1A1A1A"/>
                </a:solidFill>
                <a:latin typeface="Times New Roman" panose="02020603050405020304" pitchFamily="18" charset="0"/>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0" y="914400"/>
            <a:ext cx="12191695" cy="11887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2" name="Rectangle 1"/>
          <p:cNvSpPr/>
          <p:nvPr/>
        </p:nvSpPr>
        <p:spPr>
          <a:xfrm>
            <a:off x="0" y="0"/>
            <a:ext cx="12191695" cy="914400"/>
          </a:xfrm>
          <a:prstGeom prst="rect">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3" name="TextBox 2"/>
          <p:cNvSpPr txBox="1"/>
          <p:nvPr/>
        </p:nvSpPr>
        <p:spPr>
          <a:xfrm>
            <a:off x="411480" y="54436"/>
            <a:ext cx="10058400" cy="547842"/>
          </a:xfrm>
          <a:prstGeom prst="rect">
            <a:avLst/>
          </a:prstGeom>
          <a:noFill/>
        </p:spPr>
        <p:txBody>
          <a:bodyPr wrap="square" lIns="45720" tIns="27432" rIns="45720" bIns="27432" anchor="ctr">
            <a:spAutoFit/>
          </a:bodyPr>
          <a:lstStyle/>
          <a:p>
            <a:pPr algn="l"/>
            <a:r>
              <a:rPr sz="3200" dirty="0">
                <a:solidFill>
                  <a:srgbClr val="FFFFFF"/>
                </a:solidFill>
                <a:latin typeface="Times New Roman" panose="02020603050405020304" pitchFamily="18" charset="0"/>
              </a:rPr>
              <a:t>Temporal · Predict, then Migrate</a:t>
            </a:r>
          </a:p>
        </p:txBody>
      </p:sp>
      <p:sp>
        <p:nvSpPr>
          <p:cNvPr id="4" name="TextBox 3"/>
          <p:cNvSpPr txBox="1"/>
          <p:nvPr/>
        </p:nvSpPr>
        <p:spPr>
          <a:xfrm>
            <a:off x="411480" y="566928"/>
            <a:ext cx="10058400" cy="270843"/>
          </a:xfrm>
          <a:prstGeom prst="rect">
            <a:avLst/>
          </a:prstGeom>
          <a:noFill/>
        </p:spPr>
        <p:txBody>
          <a:bodyPr wrap="square" lIns="45720" tIns="27432" rIns="45720" bIns="27432" anchor="t">
            <a:spAutoFit/>
          </a:bodyPr>
          <a:lstStyle/>
          <a:p>
            <a:pPr algn="l"/>
            <a:r>
              <a:rPr sz="1400" dirty="0">
                <a:solidFill>
                  <a:srgbClr val="E0CBE6"/>
                </a:solidFill>
                <a:latin typeface="Times New Roman" panose="02020603050405020304" pitchFamily="18" charset="0"/>
              </a:rPr>
              <a:t>Predict every leave/enter from orbital geometry · then migrate value-aware caches</a:t>
            </a:r>
          </a:p>
        </p:txBody>
      </p:sp>
      <p:sp>
        <p:nvSpPr>
          <p:cNvPr id="5" name="TextBox 4"/>
          <p:cNvSpPr txBox="1"/>
          <p:nvPr/>
        </p:nvSpPr>
        <p:spPr>
          <a:xfrm>
            <a:off x="10424160" y="341739"/>
            <a:ext cx="1554480" cy="240066"/>
          </a:xfrm>
          <a:prstGeom prst="rect">
            <a:avLst/>
          </a:prstGeom>
          <a:noFill/>
        </p:spPr>
        <p:txBody>
          <a:bodyPr wrap="square" lIns="45720" tIns="27432" rIns="45720" bIns="27432" anchor="ctr">
            <a:spAutoFit/>
          </a:bodyPr>
          <a:lstStyle/>
          <a:p>
            <a:pPr algn="r"/>
            <a:r>
              <a:rPr sz="1200" dirty="0">
                <a:solidFill>
                  <a:srgbClr val="FFFFFF"/>
                </a:solidFill>
                <a:latin typeface="Times New Roman" panose="02020603050405020304" pitchFamily="18" charset="0"/>
              </a:rPr>
              <a:t>Tsinghua Univ.</a:t>
            </a:r>
          </a:p>
        </p:txBody>
      </p:sp>
      <p:sp>
        <p:nvSpPr>
          <p:cNvPr id="6" name="TextBox 5"/>
          <p:cNvSpPr txBox="1"/>
          <p:nvPr/>
        </p:nvSpPr>
        <p:spPr>
          <a:xfrm>
            <a:off x="457200" y="1188720"/>
            <a:ext cx="5943600" cy="424732"/>
          </a:xfrm>
          <a:prstGeom prst="rect">
            <a:avLst/>
          </a:prstGeom>
          <a:noFill/>
        </p:spPr>
        <p:txBody>
          <a:bodyPr wrap="square" lIns="45720" tIns="27432" rIns="45720" bIns="27432" anchor="t">
            <a:spAutoFit/>
          </a:bodyPr>
          <a:lstStyle/>
          <a:p>
            <a:pPr algn="l"/>
            <a:r>
              <a:rPr sz="2400" dirty="0">
                <a:solidFill>
                  <a:srgbClr val="591F61"/>
                </a:solidFill>
                <a:latin typeface="Times New Roman" panose="02020603050405020304" pitchFamily="18" charset="0"/>
              </a:rPr>
              <a:t>Handover timeline</a:t>
            </a:r>
          </a:p>
        </p:txBody>
      </p:sp>
      <p:sp>
        <p:nvSpPr>
          <p:cNvPr id="7" name="Rounded Rectangle 6"/>
          <p:cNvSpPr/>
          <p:nvPr/>
        </p:nvSpPr>
        <p:spPr>
          <a:xfrm>
            <a:off x="457200" y="1691640"/>
            <a:ext cx="5943600" cy="4572000"/>
          </a:xfrm>
          <a:prstGeom prst="roundRect">
            <a:avLst>
              <a:gd name="adj" fmla="val 4000"/>
            </a:avLst>
          </a:prstGeom>
          <a:solidFill>
            <a:srgbClr val="F7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cxnSp>
        <p:nvCxnSpPr>
          <p:cNvPr id="8" name="Connector 7"/>
          <p:cNvCxnSpPr/>
          <p:nvPr/>
        </p:nvCxnSpPr>
        <p:spPr>
          <a:xfrm>
            <a:off x="777240" y="3840480"/>
            <a:ext cx="5486400" cy="0"/>
          </a:xfrm>
          <a:prstGeom prst="line">
            <a:avLst/>
          </a:prstGeom>
          <a:ln w="19050">
            <a:solidFill>
              <a:srgbClr val="222222"/>
            </a:solidFill>
            <a:tailEnd type="triangle" w="med" len="med"/>
          </a:ln>
        </p:spPr>
        <p:style>
          <a:lnRef idx="2">
            <a:schemeClr val="accent1"/>
          </a:lnRef>
          <a:fillRef idx="0">
            <a:schemeClr val="accent1"/>
          </a:fillRef>
          <a:effectRef idx="1">
            <a:schemeClr val="accent1"/>
          </a:effectRef>
          <a:fontRef idx="minor">
            <a:schemeClr val="tx1"/>
          </a:fontRef>
        </p:style>
      </p:cxnSp>
      <p:sp>
        <p:nvSpPr>
          <p:cNvPr id="9" name="Oval 8"/>
          <p:cNvSpPr/>
          <p:nvPr/>
        </p:nvSpPr>
        <p:spPr>
          <a:xfrm>
            <a:off x="950976" y="3785616"/>
            <a:ext cx="109728" cy="109728"/>
          </a:xfrm>
          <a:prstGeom prst="ellipse">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10" name="TextBox 9"/>
          <p:cNvSpPr txBox="1"/>
          <p:nvPr/>
        </p:nvSpPr>
        <p:spPr>
          <a:xfrm>
            <a:off x="457200" y="3931920"/>
            <a:ext cx="1280160" cy="224677"/>
          </a:xfrm>
          <a:prstGeom prst="rect">
            <a:avLst/>
          </a:prstGeom>
          <a:noFill/>
        </p:spPr>
        <p:txBody>
          <a:bodyPr wrap="square" lIns="45720" tIns="27432" rIns="45720" bIns="27432" anchor="t">
            <a:spAutoFit/>
          </a:bodyPr>
          <a:lstStyle/>
          <a:p>
            <a:pPr algn="ctr"/>
            <a:r>
              <a:rPr sz="1050" dirty="0">
                <a:solidFill>
                  <a:srgbClr val="222222"/>
                </a:solidFill>
                <a:latin typeface="Times New Roman" panose="02020603050405020304" pitchFamily="18" charset="0"/>
              </a:rPr>
              <a:t>t₀</a:t>
            </a:r>
          </a:p>
        </p:txBody>
      </p:sp>
      <p:sp>
        <p:nvSpPr>
          <p:cNvPr id="11" name="Oval 10"/>
          <p:cNvSpPr/>
          <p:nvPr/>
        </p:nvSpPr>
        <p:spPr>
          <a:xfrm>
            <a:off x="2139696" y="3785616"/>
            <a:ext cx="109728" cy="109728"/>
          </a:xfrm>
          <a:prstGeom prst="ellipse">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12" name="TextBox 11"/>
          <p:cNvSpPr txBox="1"/>
          <p:nvPr/>
        </p:nvSpPr>
        <p:spPr>
          <a:xfrm>
            <a:off x="1645919" y="3931920"/>
            <a:ext cx="1280160" cy="224677"/>
          </a:xfrm>
          <a:prstGeom prst="rect">
            <a:avLst/>
          </a:prstGeom>
          <a:noFill/>
        </p:spPr>
        <p:txBody>
          <a:bodyPr wrap="square" lIns="45720" tIns="27432" rIns="45720" bIns="27432" anchor="t">
            <a:spAutoFit/>
          </a:bodyPr>
          <a:lstStyle/>
          <a:p>
            <a:pPr algn="ctr"/>
            <a:r>
              <a:rPr sz="1050" dirty="0">
                <a:solidFill>
                  <a:srgbClr val="222222"/>
                </a:solidFill>
                <a:latin typeface="Times New Roman" panose="02020603050405020304" pitchFamily="18" charset="0"/>
              </a:rPr>
              <a:t>t₁ pre-warn</a:t>
            </a:r>
          </a:p>
        </p:txBody>
      </p:sp>
      <p:sp>
        <p:nvSpPr>
          <p:cNvPr id="13" name="Oval 12"/>
          <p:cNvSpPr/>
          <p:nvPr/>
        </p:nvSpPr>
        <p:spPr>
          <a:xfrm>
            <a:off x="3694176" y="3785616"/>
            <a:ext cx="109728" cy="109728"/>
          </a:xfrm>
          <a:prstGeom prst="ellipse">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14" name="TextBox 13"/>
          <p:cNvSpPr txBox="1"/>
          <p:nvPr/>
        </p:nvSpPr>
        <p:spPr>
          <a:xfrm>
            <a:off x="3200399" y="3931920"/>
            <a:ext cx="1280160" cy="224677"/>
          </a:xfrm>
          <a:prstGeom prst="rect">
            <a:avLst/>
          </a:prstGeom>
          <a:noFill/>
        </p:spPr>
        <p:txBody>
          <a:bodyPr wrap="square" lIns="45720" tIns="27432" rIns="45720" bIns="27432" anchor="t">
            <a:spAutoFit/>
          </a:bodyPr>
          <a:lstStyle/>
          <a:p>
            <a:pPr algn="ctr"/>
            <a:r>
              <a:rPr sz="1050" dirty="0">
                <a:solidFill>
                  <a:srgbClr val="222222"/>
                </a:solidFill>
                <a:latin typeface="Times New Roman" panose="02020603050405020304" pitchFamily="18" charset="0"/>
              </a:rPr>
              <a:t>t₂ overlap</a:t>
            </a:r>
          </a:p>
        </p:txBody>
      </p:sp>
      <p:sp>
        <p:nvSpPr>
          <p:cNvPr id="15" name="Oval 14"/>
          <p:cNvSpPr/>
          <p:nvPr/>
        </p:nvSpPr>
        <p:spPr>
          <a:xfrm>
            <a:off x="5248656" y="3785616"/>
            <a:ext cx="109728" cy="109728"/>
          </a:xfrm>
          <a:prstGeom prst="ellipse">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16" name="TextBox 15"/>
          <p:cNvSpPr txBox="1"/>
          <p:nvPr/>
        </p:nvSpPr>
        <p:spPr>
          <a:xfrm>
            <a:off x="4754880" y="3931920"/>
            <a:ext cx="1280160" cy="224677"/>
          </a:xfrm>
          <a:prstGeom prst="rect">
            <a:avLst/>
          </a:prstGeom>
          <a:noFill/>
        </p:spPr>
        <p:txBody>
          <a:bodyPr wrap="square" lIns="45720" tIns="27432" rIns="45720" bIns="27432" anchor="t">
            <a:spAutoFit/>
          </a:bodyPr>
          <a:lstStyle/>
          <a:p>
            <a:pPr algn="ctr"/>
            <a:r>
              <a:rPr sz="1050" dirty="0">
                <a:solidFill>
                  <a:srgbClr val="222222"/>
                </a:solidFill>
                <a:latin typeface="Times New Roman" panose="02020603050405020304" pitchFamily="18" charset="0"/>
              </a:rPr>
              <a:t>t₃ leaves</a:t>
            </a:r>
          </a:p>
        </p:txBody>
      </p:sp>
      <p:sp>
        <p:nvSpPr>
          <p:cNvPr id="19" name="Rounded Rectangle 18"/>
          <p:cNvSpPr/>
          <p:nvPr/>
        </p:nvSpPr>
        <p:spPr>
          <a:xfrm>
            <a:off x="2194560" y="4160520"/>
            <a:ext cx="1554480" cy="411480"/>
          </a:xfrm>
          <a:prstGeom prst="roundRect">
            <a:avLst>
              <a:gd name="adj" fmla="val 35000"/>
            </a:avLst>
          </a:prstGeom>
          <a:solidFill>
            <a:srgbClr val="E9DD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20" name="TextBox 19"/>
          <p:cNvSpPr txBox="1"/>
          <p:nvPr/>
        </p:nvSpPr>
        <p:spPr>
          <a:xfrm>
            <a:off x="2194560" y="4253922"/>
            <a:ext cx="1554480" cy="224677"/>
          </a:xfrm>
          <a:prstGeom prst="rect">
            <a:avLst/>
          </a:prstGeom>
          <a:noFill/>
        </p:spPr>
        <p:txBody>
          <a:bodyPr wrap="square" lIns="45720" tIns="27432" rIns="45720" bIns="27432" anchor="ctr">
            <a:spAutoFit/>
          </a:bodyPr>
          <a:lstStyle/>
          <a:p>
            <a:pPr algn="ctr"/>
            <a:r>
              <a:rPr sz="1050" dirty="0">
                <a:solidFill>
                  <a:srgbClr val="591F61"/>
                </a:solidFill>
                <a:latin typeface="Times New Roman" panose="02020603050405020304" pitchFamily="18" charset="0"/>
              </a:rPr>
              <a:t>predict &amp; plan</a:t>
            </a:r>
          </a:p>
        </p:txBody>
      </p:sp>
      <p:sp>
        <p:nvSpPr>
          <p:cNvPr id="21" name="Rounded Rectangle 20"/>
          <p:cNvSpPr/>
          <p:nvPr/>
        </p:nvSpPr>
        <p:spPr>
          <a:xfrm>
            <a:off x="3749039" y="4160520"/>
            <a:ext cx="1554480" cy="411480"/>
          </a:xfrm>
          <a:prstGeom prst="roundRect">
            <a:avLst>
              <a:gd name="adj" fmla="val 35000"/>
            </a:avLst>
          </a:prstGeom>
          <a:solidFill>
            <a:srgbClr val="FDEC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22" name="TextBox 21"/>
          <p:cNvSpPr txBox="1"/>
          <p:nvPr/>
        </p:nvSpPr>
        <p:spPr>
          <a:xfrm>
            <a:off x="3749039" y="4253922"/>
            <a:ext cx="1554480" cy="224677"/>
          </a:xfrm>
          <a:prstGeom prst="rect">
            <a:avLst/>
          </a:prstGeom>
          <a:noFill/>
        </p:spPr>
        <p:txBody>
          <a:bodyPr wrap="square" lIns="45720" tIns="27432" rIns="45720" bIns="27432" anchor="ctr">
            <a:spAutoFit/>
          </a:bodyPr>
          <a:lstStyle/>
          <a:p>
            <a:pPr algn="ctr"/>
            <a:r>
              <a:rPr sz="1050" dirty="0">
                <a:solidFill>
                  <a:srgbClr val="C84B31"/>
                </a:solidFill>
                <a:latin typeface="Times New Roman" panose="02020603050405020304" pitchFamily="18" charset="0"/>
              </a:rPr>
              <a:t>migrate cache</a:t>
            </a:r>
          </a:p>
        </p:txBody>
      </p:sp>
      <p:sp>
        <p:nvSpPr>
          <p:cNvPr id="23" name="TextBox 22"/>
          <p:cNvSpPr txBox="1"/>
          <p:nvPr/>
        </p:nvSpPr>
        <p:spPr>
          <a:xfrm>
            <a:off x="685800" y="4754880"/>
            <a:ext cx="5486400" cy="670953"/>
          </a:xfrm>
          <a:prstGeom prst="rect">
            <a:avLst/>
          </a:prstGeom>
          <a:noFill/>
        </p:spPr>
        <p:txBody>
          <a:bodyPr wrap="square" lIns="45720" tIns="27432" rIns="45720" bIns="27432" anchor="t">
            <a:spAutoFit/>
          </a:bodyPr>
          <a:lstStyle/>
          <a:p>
            <a:pPr algn="l"/>
            <a:r>
              <a:rPr sz="1200" dirty="0">
                <a:solidFill>
                  <a:srgbClr val="222222"/>
                </a:solidFill>
                <a:latin typeface="Times New Roman" panose="02020603050405020304" pitchFamily="18" charset="0"/>
              </a:rPr>
              <a:t>• t₁ : controller predicts the upcoming leave / enter pair</a:t>
            </a:r>
          </a:p>
          <a:p>
            <a:r>
              <a:rPr lang="en-US" sz="1400" dirty="0">
                <a:latin typeface="Times New Roman" panose="02020603050405020304" pitchFamily="18" charset="0"/>
              </a:rPr>
              <a:t>• t₂ : 60-90 s overlap window — value-aware migration runs</a:t>
            </a:r>
          </a:p>
          <a:p>
            <a:r>
              <a:rPr lang="en-US" sz="1400" dirty="0">
                <a:latin typeface="Times New Roman" panose="02020603050405020304" pitchFamily="18" charset="0"/>
              </a:rPr>
              <a:t>• t₃ : leaving satellite drops out without service gap</a:t>
            </a:r>
          </a:p>
        </p:txBody>
      </p:sp>
      <p:sp>
        <p:nvSpPr>
          <p:cNvPr id="24" name="TextBox 23"/>
          <p:cNvSpPr txBox="1"/>
          <p:nvPr/>
        </p:nvSpPr>
        <p:spPr>
          <a:xfrm>
            <a:off x="6766560" y="1188720"/>
            <a:ext cx="5029200" cy="424732"/>
          </a:xfrm>
          <a:prstGeom prst="rect">
            <a:avLst/>
          </a:prstGeom>
          <a:noFill/>
        </p:spPr>
        <p:txBody>
          <a:bodyPr wrap="square" lIns="45720" tIns="27432" rIns="45720" bIns="27432" anchor="t">
            <a:spAutoFit/>
          </a:bodyPr>
          <a:lstStyle/>
          <a:p>
            <a:pPr algn="l"/>
            <a:r>
              <a:rPr sz="2400" dirty="0">
                <a:solidFill>
                  <a:srgbClr val="591F61"/>
                </a:solidFill>
                <a:latin typeface="Times New Roman" panose="02020603050405020304" pitchFamily="18" charset="0"/>
              </a:rPr>
              <a:t>How it works</a:t>
            </a:r>
          </a:p>
        </p:txBody>
      </p:sp>
      <p:sp>
        <p:nvSpPr>
          <p:cNvPr id="25" name="Rounded Rectangle 24"/>
          <p:cNvSpPr/>
          <p:nvPr/>
        </p:nvSpPr>
        <p:spPr>
          <a:xfrm>
            <a:off x="6766560" y="1691640"/>
            <a:ext cx="5029200" cy="4572000"/>
          </a:xfrm>
          <a:prstGeom prst="roundRect">
            <a:avLst>
              <a:gd name="adj" fmla="val 4000"/>
            </a:avLst>
          </a:prstGeom>
          <a:solidFill>
            <a:srgbClr val="FFFFFF"/>
          </a:solidFill>
          <a:ln w="9525">
            <a:solidFill>
              <a:srgbClr val="8B5C9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26" name="TextBox 25"/>
          <p:cNvSpPr txBox="1"/>
          <p:nvPr/>
        </p:nvSpPr>
        <p:spPr>
          <a:xfrm>
            <a:off x="6995160" y="1720508"/>
            <a:ext cx="4572000" cy="3287054"/>
          </a:xfrm>
          <a:prstGeom prst="rect">
            <a:avLst/>
          </a:prstGeom>
          <a:noFill/>
        </p:spPr>
        <p:txBody>
          <a:bodyPr wrap="square" lIns="45720" tIns="27432" rIns="45720" bIns="27432" anchor="t">
            <a:spAutoFit/>
          </a:bodyPr>
          <a:lstStyle/>
          <a:p>
            <a:pPr algn="l"/>
            <a:r>
              <a:rPr sz="1400" dirty="0">
                <a:solidFill>
                  <a:srgbClr val="222222"/>
                </a:solidFill>
                <a:latin typeface="Times New Roman" panose="02020603050405020304" pitchFamily="18" charset="0"/>
              </a:rPr>
              <a:t>Inputs:</a:t>
            </a:r>
          </a:p>
          <a:p>
            <a:pPr algn="l"/>
            <a:r>
              <a:rPr sz="1400" dirty="0">
                <a:solidFill>
                  <a:srgbClr val="222222"/>
                </a:solidFill>
                <a:latin typeface="Times New Roman" panose="02020603050405020304" pitchFamily="18" charset="0"/>
              </a:rPr>
              <a:t>  • Two-Line Element (TLE) ephemerides</a:t>
            </a:r>
          </a:p>
          <a:p>
            <a:pPr algn="l"/>
            <a:r>
              <a:rPr sz="1400" dirty="0">
                <a:solidFill>
                  <a:srgbClr val="222222"/>
                </a:solidFill>
                <a:latin typeface="Times New Roman" panose="02020603050405020304" pitchFamily="18" charset="0"/>
              </a:rPr>
              <a:t>  • Region polygon Rᵢ for group </a:t>
            </a:r>
            <a:r>
              <a:rPr sz="1400" dirty="0" err="1">
                <a:solidFill>
                  <a:srgbClr val="222222"/>
                </a:solidFill>
                <a:latin typeface="Times New Roman" panose="02020603050405020304" pitchFamily="18" charset="0"/>
              </a:rPr>
              <a:t>i</a:t>
            </a:r>
            <a:endParaRPr sz="1400" dirty="0">
              <a:solidFill>
                <a:srgbClr val="222222"/>
              </a:solidFill>
              <a:latin typeface="Times New Roman" panose="02020603050405020304" pitchFamily="18" charset="0"/>
            </a:endParaRPr>
          </a:p>
          <a:p>
            <a:pPr algn="l"/>
            <a:endParaRPr sz="1400" dirty="0">
              <a:solidFill>
                <a:srgbClr val="222222"/>
              </a:solidFill>
              <a:latin typeface="Times New Roman" panose="02020603050405020304" pitchFamily="18" charset="0"/>
            </a:endParaRPr>
          </a:p>
          <a:p>
            <a:pPr algn="l"/>
            <a:r>
              <a:rPr sz="1400" dirty="0">
                <a:solidFill>
                  <a:srgbClr val="222222"/>
                </a:solidFill>
                <a:latin typeface="Times New Roman" panose="02020603050405020304" pitchFamily="18" charset="0"/>
              </a:rPr>
              <a:t>For every satellite s, compute:</a:t>
            </a:r>
          </a:p>
          <a:p>
            <a:pPr algn="l"/>
            <a:r>
              <a:rPr sz="1400" dirty="0">
                <a:solidFill>
                  <a:srgbClr val="222222"/>
                </a:solidFill>
                <a:latin typeface="Times New Roman" panose="02020603050405020304" pitchFamily="18" charset="0"/>
              </a:rPr>
              <a:t>  • </a:t>
            </a:r>
            <a:r>
              <a:rPr sz="1400" dirty="0" err="1">
                <a:solidFill>
                  <a:srgbClr val="222222"/>
                </a:solidFill>
                <a:latin typeface="Times New Roman" panose="02020603050405020304" pitchFamily="18" charset="0"/>
              </a:rPr>
              <a:t>t_enter</a:t>
            </a:r>
            <a:r>
              <a:rPr sz="1400" dirty="0">
                <a:solidFill>
                  <a:srgbClr val="222222"/>
                </a:solidFill>
                <a:latin typeface="Times New Roman" panose="02020603050405020304" pitchFamily="18" charset="0"/>
              </a:rPr>
              <a:t>(s, Rᵢ) — first contact</a:t>
            </a:r>
          </a:p>
          <a:p>
            <a:pPr algn="l"/>
            <a:r>
              <a:rPr sz="1400" dirty="0">
                <a:solidFill>
                  <a:srgbClr val="222222"/>
                </a:solidFill>
                <a:latin typeface="Times New Roman" panose="02020603050405020304" pitchFamily="18" charset="0"/>
              </a:rPr>
              <a:t>  • </a:t>
            </a:r>
            <a:r>
              <a:rPr sz="1400" dirty="0" err="1">
                <a:solidFill>
                  <a:srgbClr val="222222"/>
                </a:solidFill>
                <a:latin typeface="Times New Roman" panose="02020603050405020304" pitchFamily="18" charset="0"/>
              </a:rPr>
              <a:t>t_leave</a:t>
            </a:r>
            <a:r>
              <a:rPr sz="1400" dirty="0">
                <a:solidFill>
                  <a:srgbClr val="222222"/>
                </a:solidFill>
                <a:latin typeface="Times New Roman" panose="02020603050405020304" pitchFamily="18" charset="0"/>
              </a:rPr>
              <a:t>(s, Rᵢ) — last contact</a:t>
            </a:r>
          </a:p>
          <a:p>
            <a:pPr algn="l"/>
            <a:endParaRPr sz="1400" dirty="0">
              <a:solidFill>
                <a:srgbClr val="222222"/>
              </a:solidFill>
              <a:latin typeface="Times New Roman" panose="02020603050405020304" pitchFamily="18" charset="0"/>
            </a:endParaRPr>
          </a:p>
          <a:p>
            <a:pPr algn="l"/>
            <a:r>
              <a:rPr sz="1400" dirty="0">
                <a:solidFill>
                  <a:srgbClr val="222222"/>
                </a:solidFill>
                <a:latin typeface="Times New Roman" panose="02020603050405020304" pitchFamily="18" charset="0"/>
              </a:rPr>
              <a:t>Schedule a migration job at</a:t>
            </a:r>
          </a:p>
          <a:p>
            <a:pPr algn="l"/>
            <a:r>
              <a:rPr sz="1400" dirty="0">
                <a:solidFill>
                  <a:srgbClr val="222222"/>
                </a:solidFill>
                <a:latin typeface="Times New Roman" panose="02020603050405020304" pitchFamily="18" charset="0"/>
              </a:rPr>
              <a:t>  </a:t>
            </a:r>
            <a:r>
              <a:rPr sz="1400" dirty="0" err="1">
                <a:solidFill>
                  <a:srgbClr val="222222"/>
                </a:solidFill>
                <a:latin typeface="Times New Roman" panose="02020603050405020304" pitchFamily="18" charset="0"/>
              </a:rPr>
              <a:t>t_leave</a:t>
            </a:r>
            <a:r>
              <a:rPr sz="1400" dirty="0">
                <a:solidFill>
                  <a:srgbClr val="222222"/>
                </a:solidFill>
                <a:latin typeface="Times New Roman" panose="02020603050405020304" pitchFamily="18" charset="0"/>
              </a:rPr>
              <a:t> − </a:t>
            </a:r>
            <a:r>
              <a:rPr sz="1400" dirty="0" err="1">
                <a:solidFill>
                  <a:srgbClr val="222222"/>
                </a:solidFill>
                <a:latin typeface="Times New Roman" panose="02020603050405020304" pitchFamily="18" charset="0"/>
              </a:rPr>
              <a:t>Δ</a:t>
            </a:r>
            <a:r>
              <a:rPr sz="1400" dirty="0">
                <a:solidFill>
                  <a:srgbClr val="222222"/>
                </a:solidFill>
                <a:latin typeface="Times New Roman" panose="02020603050405020304" pitchFamily="18" charset="0"/>
              </a:rPr>
              <a:t> ,  </a:t>
            </a:r>
            <a:r>
              <a:rPr sz="1400" dirty="0" err="1">
                <a:solidFill>
                  <a:srgbClr val="222222"/>
                </a:solidFill>
                <a:latin typeface="Times New Roman" panose="02020603050405020304" pitchFamily="18" charset="0"/>
              </a:rPr>
              <a:t>Δ</a:t>
            </a:r>
            <a:r>
              <a:rPr sz="1400" dirty="0">
                <a:solidFill>
                  <a:srgbClr val="222222"/>
                </a:solidFill>
                <a:latin typeface="Times New Roman" panose="02020603050405020304" pitchFamily="18" charset="0"/>
              </a:rPr>
              <a:t> ≈ 30 s</a:t>
            </a:r>
          </a:p>
          <a:p>
            <a:pPr algn="l"/>
            <a:r>
              <a:rPr sz="1400" dirty="0">
                <a:solidFill>
                  <a:srgbClr val="222222"/>
                </a:solidFill>
                <a:latin typeface="Times New Roman" panose="02020603050405020304" pitchFamily="18" charset="0"/>
              </a:rPr>
              <a:t>    (handover overlap window).</a:t>
            </a:r>
          </a:p>
          <a:p>
            <a:pPr algn="l"/>
            <a:endParaRPr sz="1400" dirty="0">
              <a:solidFill>
                <a:srgbClr val="222222"/>
              </a:solidFill>
              <a:latin typeface="Times New Roman" panose="02020603050405020304" pitchFamily="18" charset="0"/>
            </a:endParaRPr>
          </a:p>
          <a:p>
            <a:pPr algn="l"/>
            <a:r>
              <a:rPr sz="1400" dirty="0">
                <a:solidFill>
                  <a:srgbClr val="222222"/>
                </a:solidFill>
                <a:latin typeface="Times New Roman" panose="02020603050405020304" pitchFamily="18" charset="0"/>
              </a:rPr>
              <a:t>Costs almost nothing — orbital</a:t>
            </a:r>
          </a:p>
          <a:p>
            <a:pPr algn="l"/>
            <a:r>
              <a:rPr sz="1400" dirty="0">
                <a:solidFill>
                  <a:srgbClr val="222222"/>
                </a:solidFill>
                <a:latin typeface="Times New Roman" panose="02020603050405020304" pitchFamily="18" charset="0"/>
              </a:rPr>
              <a:t>geometry is deterministic, so the</a:t>
            </a:r>
          </a:p>
          <a:p>
            <a:pPr algn="l"/>
            <a:r>
              <a:rPr sz="1400" dirty="0">
                <a:solidFill>
                  <a:srgbClr val="222222"/>
                </a:solidFill>
                <a:latin typeface="Times New Roman" panose="02020603050405020304" pitchFamily="18" charset="0"/>
              </a:rPr>
              <a:t>controller pre-computes every event.</a:t>
            </a:r>
          </a:p>
        </p:txBody>
      </p:sp>
      <p:sp>
        <p:nvSpPr>
          <p:cNvPr id="27" name="Rounded Rectangle 26"/>
          <p:cNvSpPr/>
          <p:nvPr/>
        </p:nvSpPr>
        <p:spPr>
          <a:xfrm>
            <a:off x="457200" y="6355080"/>
            <a:ext cx="11338560" cy="411480"/>
          </a:xfrm>
          <a:prstGeom prst="roundRect">
            <a:avLst>
              <a:gd name="adj" fmla="val 30000"/>
            </a:avLst>
          </a:prstGeom>
          <a:solidFill>
            <a:srgbClr val="591F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28" name="TextBox 27"/>
          <p:cNvSpPr txBox="1"/>
          <p:nvPr/>
        </p:nvSpPr>
        <p:spPr>
          <a:xfrm>
            <a:off x="457200" y="6410009"/>
            <a:ext cx="11338560" cy="301621"/>
          </a:xfrm>
          <a:prstGeom prst="rect">
            <a:avLst/>
          </a:prstGeom>
          <a:noFill/>
        </p:spPr>
        <p:txBody>
          <a:bodyPr wrap="square" lIns="45720" tIns="27432" rIns="45720" bIns="27432" anchor="ctr">
            <a:spAutoFit/>
          </a:bodyPr>
          <a:lstStyle/>
          <a:p>
            <a:pPr algn="ctr"/>
            <a:r>
              <a:rPr sz="1600" dirty="0">
                <a:solidFill>
                  <a:srgbClr val="FFFFFF"/>
                </a:solidFill>
                <a:latin typeface="Times New Roman" panose="02020603050405020304" pitchFamily="18" charset="0"/>
              </a:rPr>
              <a:t>Predict, don't react · Migrate value, not just bytes</a:t>
            </a:r>
          </a:p>
        </p:txBody>
      </p:sp>
      <p:sp>
        <p:nvSpPr>
          <p:cNvPr id="30" name="TextBox 29"/>
          <p:cNvSpPr txBox="1"/>
          <p:nvPr/>
        </p:nvSpPr>
        <p:spPr>
          <a:xfrm>
            <a:off x="777240" y="1920240"/>
            <a:ext cx="5486400" cy="240066"/>
          </a:xfrm>
          <a:prstGeom prst="rect">
            <a:avLst/>
          </a:prstGeom>
          <a:noFill/>
        </p:spPr>
        <p:txBody>
          <a:bodyPr wrap="square" lIns="45720" tIns="27432" rIns="45720" bIns="27432" anchor="t">
            <a:spAutoFit/>
          </a:bodyPr>
          <a:lstStyle/>
          <a:p>
            <a:pPr algn="l"/>
            <a:r>
              <a:rPr sz="1200" dirty="0">
                <a:solidFill>
                  <a:srgbClr val="C84B31"/>
                </a:solidFill>
                <a:latin typeface="Times New Roman" panose="02020603050405020304" pitchFamily="18" charset="0"/>
              </a:rPr>
              <a:t>Leaving sat  ────────────────►  out of view</a:t>
            </a:r>
          </a:p>
        </p:txBody>
      </p:sp>
      <p:sp>
        <p:nvSpPr>
          <p:cNvPr id="31" name="TextBox 30"/>
          <p:cNvSpPr txBox="1"/>
          <p:nvPr/>
        </p:nvSpPr>
        <p:spPr>
          <a:xfrm>
            <a:off x="777240" y="2240280"/>
            <a:ext cx="5486400" cy="240066"/>
          </a:xfrm>
          <a:prstGeom prst="rect">
            <a:avLst/>
          </a:prstGeom>
          <a:noFill/>
        </p:spPr>
        <p:txBody>
          <a:bodyPr wrap="square" lIns="45720" tIns="27432" rIns="45720" bIns="27432" anchor="t">
            <a:spAutoFit/>
          </a:bodyPr>
          <a:lstStyle/>
          <a:p>
            <a:pPr algn="l"/>
            <a:r>
              <a:rPr sz="1200" dirty="0">
                <a:solidFill>
                  <a:srgbClr val="591F61"/>
                </a:solidFill>
                <a:latin typeface="Times New Roman" panose="02020603050405020304" pitchFamily="18" charset="0"/>
              </a:rPr>
              <a:t>                       Entering sat  ────►  in view</a:t>
            </a:r>
          </a:p>
        </p:txBody>
      </p:sp>
      <p:sp>
        <p:nvSpPr>
          <p:cNvPr id="32" name="Rounded Rectangle 31"/>
          <p:cNvSpPr/>
          <p:nvPr/>
        </p:nvSpPr>
        <p:spPr>
          <a:xfrm>
            <a:off x="6766560" y="5067462"/>
            <a:ext cx="5029200" cy="1215295"/>
          </a:xfrm>
          <a:prstGeom prst="roundRect">
            <a:avLst/>
          </a:prstGeom>
          <a:solidFill>
            <a:srgbClr val="2E8B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dirty="0">
              <a:latin typeface="Times New Roman" panose="02020603050405020304" pitchFamily="18" charset="0"/>
            </a:endParaRPr>
          </a:p>
        </p:txBody>
      </p:sp>
      <p:sp>
        <p:nvSpPr>
          <p:cNvPr id="33" name="TextBox 32"/>
          <p:cNvSpPr txBox="1"/>
          <p:nvPr/>
        </p:nvSpPr>
        <p:spPr>
          <a:xfrm>
            <a:off x="6903720" y="5118976"/>
            <a:ext cx="4754880" cy="312583"/>
          </a:xfrm>
          <a:prstGeom prst="rect">
            <a:avLst/>
          </a:prstGeom>
          <a:noFill/>
        </p:spPr>
        <p:txBody>
          <a:bodyPr wrap="square" lIns="50000" tIns="20000">
            <a:spAutoFit/>
          </a:bodyPr>
          <a:lstStyle/>
          <a:p>
            <a:pPr algn="l"/>
            <a:r>
              <a:rPr sz="1600" dirty="0">
                <a:solidFill>
                  <a:srgbClr val="FFFFFF"/>
                </a:solidFill>
                <a:latin typeface="Times New Roman" panose="02020603050405020304" pitchFamily="18" charset="0"/>
              </a:rPr>
              <a:t>Value-Aware Migration</a:t>
            </a:r>
          </a:p>
        </p:txBody>
      </p:sp>
      <p:sp>
        <p:nvSpPr>
          <p:cNvPr id="34" name="TextBox 33"/>
          <p:cNvSpPr txBox="1"/>
          <p:nvPr/>
        </p:nvSpPr>
        <p:spPr>
          <a:xfrm>
            <a:off x="6903720" y="5520664"/>
            <a:ext cx="4754880" cy="620360"/>
          </a:xfrm>
          <a:prstGeom prst="rect">
            <a:avLst/>
          </a:prstGeom>
          <a:noFill/>
        </p:spPr>
        <p:txBody>
          <a:bodyPr wrap="square" lIns="50000" tIns="20000">
            <a:spAutoFit/>
          </a:bodyPr>
          <a:lstStyle/>
          <a:p>
            <a:pPr algn="l"/>
            <a:r>
              <a:rPr sz="1200" dirty="0">
                <a:solidFill>
                  <a:srgbClr val="FFFFFF"/>
                </a:solidFill>
                <a:latin typeface="Times New Roman" panose="02020603050405020304" pitchFamily="18" charset="0"/>
              </a:rPr>
              <a:t>Score = popularity × time-to-live × locality</a:t>
            </a:r>
          </a:p>
          <a:p>
            <a:pPr algn="l"/>
            <a:r>
              <a:rPr sz="1200" dirty="0">
                <a:solidFill>
                  <a:srgbClr val="FFFFFF"/>
                </a:solidFill>
                <a:latin typeface="Times New Roman" panose="02020603050405020304" pitchFamily="18" charset="0"/>
              </a:rPr>
              <a:t>Migrate only top-K objects through the ISL window</a:t>
            </a:r>
          </a:p>
          <a:p>
            <a:pPr algn="l"/>
            <a:r>
              <a:rPr sz="1200" dirty="0">
                <a:solidFill>
                  <a:srgbClr val="FFFFFF"/>
                </a:solidFill>
                <a:latin typeface="Times New Roman" panose="02020603050405020304" pitchFamily="18" charset="0"/>
              </a:rPr>
              <a:t>Skip stale or soon-expiring content → save ISL bandwidth</a:t>
            </a:r>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演示文稿1" id="{0A688CDC-3F15-9E47-9B1E-369F3FFEDFBA}" vid="{5A7C9C21-E152-B441-97A2-34954DBE3CBE}"/>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52812</TotalTime>
  <Words>3985</Words>
  <Application>Microsoft Office PowerPoint</Application>
  <PresentationFormat>宽屏</PresentationFormat>
  <Paragraphs>338</Paragraphs>
  <Slides>18</Slides>
  <Notes>18</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18</vt:i4>
      </vt:variant>
    </vt:vector>
  </HeadingPairs>
  <TitlesOfParts>
    <vt:vector size="25" baseType="lpstr">
      <vt:lpstr>宋体</vt:lpstr>
      <vt:lpstr>微软雅黑</vt:lpstr>
      <vt:lpstr>微软雅黑</vt:lpstr>
      <vt:lpstr>Arial</vt:lpstr>
      <vt:lpstr>Times New Roman</vt:lpstr>
      <vt:lpstr>Wingdings</vt:lpstr>
      <vt:lpstr>Office 主题​​</vt:lpstr>
      <vt:lpstr>SCOPE: Spatio-Temporal Collaborative Caching
and Proactive Transfer in LEO Satellite Networks</vt:lpstr>
      <vt:lpstr>Outline</vt:lpstr>
      <vt:lpstr>PowerPoint 演示文稿</vt:lpstr>
      <vt:lpstr>Observation 2 — High Dynamics &amp; Performance Dip</vt:lpstr>
      <vt:lpstr>Strategic Opportunity — Two Asymmetries</vt:lpstr>
      <vt:lpstr>PowerPoint 演示文稿</vt:lpstr>
      <vt:lpstr>PowerPoint 演示文稿</vt:lpstr>
      <vt:lpstr>PowerPoint 演示文稿</vt:lpstr>
      <vt:lpstr>PowerPoint 演示文稿</vt:lpstr>
      <vt:lpstr>PowerPoint 演示文稿</vt:lpstr>
      <vt:lpstr>Part 3 / Performance Evaluation</vt:lpstr>
      <vt:lpstr>PowerPoint 演示文稿</vt:lpstr>
      <vt:lpstr>PowerPoint 演示文稿</vt:lpstr>
      <vt:lpstr>PowerPoint 演示文稿</vt:lpstr>
      <vt:lpstr>PowerPoint 演示文稿</vt:lpstr>
      <vt:lpstr>Part 4 / Conclusion</vt:lpstr>
      <vt:lpstr>PowerPoint 演示文稿</vt:lpstr>
      <vt:lpstr>PowerPoint 演示文稿</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SpaceRTC: Unleashing the Low-latency Potential of Mega-constellations for  Real-Time Communications</dc:title>
  <dc:creator>fit1-217</dc:creator>
  <cp:keywords/>
  <cp:lastModifiedBy>刘宇宇</cp:lastModifiedBy>
  <cp:revision>4290</cp:revision>
  <cp:lastPrinted>2020-07-21T10:45:03Z</cp:lastPrinted>
  <dcterms:created xsi:type="dcterms:W3CDTF">2017-03-07T09:18:00Z</dcterms:created>
  <dcterms:modified xsi:type="dcterms:W3CDTF">2026-08-02T14:11:18Z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2052-10.1.0.6260</vt:lpwstr>
  </property>
</Properties>
</file>